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69"/>
  </p:notesMasterIdLst>
  <p:sldIdLst>
    <p:sldId id="256" r:id="rId2"/>
    <p:sldId id="263" r:id="rId3"/>
    <p:sldId id="465" r:id="rId4"/>
    <p:sldId id="459" r:id="rId5"/>
    <p:sldId id="504" r:id="rId6"/>
    <p:sldId id="521" r:id="rId7"/>
    <p:sldId id="569" r:id="rId8"/>
    <p:sldId id="570" r:id="rId9"/>
    <p:sldId id="571" r:id="rId10"/>
    <p:sldId id="364" r:id="rId11"/>
    <p:sldId id="564" r:id="rId12"/>
    <p:sldId id="565" r:id="rId13"/>
    <p:sldId id="572" r:id="rId14"/>
    <p:sldId id="573" r:id="rId15"/>
    <p:sldId id="503" r:id="rId16"/>
    <p:sldId id="574" r:id="rId17"/>
    <p:sldId id="505" r:id="rId18"/>
    <p:sldId id="506" r:id="rId19"/>
    <p:sldId id="575" r:id="rId20"/>
    <p:sldId id="576" r:id="rId21"/>
    <p:sldId id="577" r:id="rId22"/>
    <p:sldId id="578" r:id="rId23"/>
    <p:sldId id="579" r:id="rId24"/>
    <p:sldId id="581" r:id="rId25"/>
    <p:sldId id="582" r:id="rId26"/>
    <p:sldId id="583" r:id="rId27"/>
    <p:sldId id="584" r:id="rId28"/>
    <p:sldId id="547" r:id="rId29"/>
    <p:sldId id="493" r:id="rId30"/>
    <p:sldId id="494" r:id="rId31"/>
    <p:sldId id="495" r:id="rId32"/>
    <p:sldId id="496" r:id="rId33"/>
    <p:sldId id="497" r:id="rId34"/>
    <p:sldId id="498" r:id="rId35"/>
    <p:sldId id="499" r:id="rId36"/>
    <p:sldId id="500" r:id="rId37"/>
    <p:sldId id="501" r:id="rId38"/>
    <p:sldId id="502" r:id="rId39"/>
    <p:sldId id="456" r:id="rId40"/>
    <p:sldId id="568" r:id="rId41"/>
    <p:sldId id="586" r:id="rId42"/>
    <p:sldId id="587" r:id="rId43"/>
    <p:sldId id="588" r:id="rId44"/>
    <p:sldId id="585" r:id="rId45"/>
    <p:sldId id="590" r:id="rId46"/>
    <p:sldId id="591" r:id="rId47"/>
    <p:sldId id="592" r:id="rId48"/>
    <p:sldId id="593" r:id="rId49"/>
    <p:sldId id="594" r:id="rId50"/>
    <p:sldId id="606" r:id="rId51"/>
    <p:sldId id="607" r:id="rId52"/>
    <p:sldId id="446" r:id="rId53"/>
    <p:sldId id="608" r:id="rId54"/>
    <p:sldId id="609" r:id="rId55"/>
    <p:sldId id="610" r:id="rId56"/>
    <p:sldId id="611" r:id="rId57"/>
    <p:sldId id="612" r:id="rId58"/>
    <p:sldId id="613" r:id="rId59"/>
    <p:sldId id="614" r:id="rId60"/>
    <p:sldId id="615" r:id="rId61"/>
    <p:sldId id="595" r:id="rId62"/>
    <p:sldId id="596" r:id="rId63"/>
    <p:sldId id="597" r:id="rId64"/>
    <p:sldId id="566" r:id="rId65"/>
    <p:sldId id="599" r:id="rId66"/>
    <p:sldId id="600" r:id="rId67"/>
    <p:sldId id="602"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BA8E00"/>
    <a:srgbClr val="855E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3403"/>
  </p:normalViewPr>
  <p:slideViewPr>
    <p:cSldViewPr snapToGrid="0">
      <p:cViewPr varScale="1">
        <p:scale>
          <a:sx n="140" d="100"/>
          <a:sy n="140" d="100"/>
        </p:scale>
        <p:origin x="2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9/7/24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882203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1243189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366035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2179225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56315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18900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9600" dirty="0"/>
              <a:t>La idea no es descabellada, por ejemplo los humanos tendemos a unirnos por similares.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93210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635018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271421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2645112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2982675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92637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384231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1437934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402523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181923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63877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54026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331237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puede usarse una matriz de confusión para multi-clase</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703753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2649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059816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0.5 es el peor resultado, es tirar la moneda, nada esta por debajo de eso, sino es un clasificador inverso.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3394953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4260420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3056587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061106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15668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7310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059048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957556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3645453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2806295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42126318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548123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272481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898950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601573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3324189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2265151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713138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3449407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464250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2427030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524651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490626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613965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4232100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1281026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7549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1377490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595983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3332030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83713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57405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770741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Clasfiicadores</a:t>
            </a:r>
            <a:r>
              <a:rPr lang="es-ES" sz="6000" dirty="0"/>
              <a:t> en Deep </a:t>
            </a:r>
            <a:r>
              <a:rPr lang="es-ES" sz="6000" dirty="0" err="1"/>
              <a:t>Learing</a:t>
            </a:r>
            <a:r>
              <a:rPr lang="es-ES" sz="6000" dirty="0"/>
              <a:t> aplica algo muy parecido, usando una función llamada </a:t>
            </a:r>
            <a:r>
              <a:rPr lang="es-ES" sz="6000" dirty="0" err="1"/>
              <a:t>softmax</a:t>
            </a:r>
            <a:r>
              <a:rPr lang="es-ES" sz="6000" dirty="0"/>
              <a:t> que es en esencia lo mismo.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2322223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2516843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408450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70710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19190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7/9/24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7/9/24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7/9/24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7/9/24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7/9/24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7/9/24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7/9/24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7/9/24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7/9/24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7/9/24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7/9/24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7/9/24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2.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34.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9.png"/><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Clasificadores</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Clasificación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422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85000" lnSpcReduction="10000"/>
          </a:bodyPr>
          <a:lstStyle/>
          <a:p>
            <a:pPr marL="0" indent="0">
              <a:buNone/>
            </a:pPr>
            <a:r>
              <a:rPr lang="es-ES" sz="2400" dirty="0"/>
              <a:t>Es más común encontrarnos con problema de clasificación que de regresión:</a:t>
            </a:r>
          </a:p>
          <a:p>
            <a:r>
              <a:rPr lang="es-ES" sz="2400" dirty="0"/>
              <a:t>Una persona llega a una guardia con un set de síntomas atribuidos a una de tres condiciones médicas.</a:t>
            </a:r>
          </a:p>
          <a:p>
            <a:r>
              <a:rPr lang="es-ES" sz="2400" dirty="0"/>
              <a:t>Un servicio de banca online debe determinar si una transacción en el sitio es fraudulenta o no, usando como base la dirección IP, historia de transacciones, etc.</a:t>
            </a:r>
          </a:p>
          <a:p>
            <a:r>
              <a:rPr lang="es-ES" sz="2400" dirty="0"/>
              <a:t>En base a la secuencia de ADN de un número de pacientes con y sin una enfermedad dada, un genetista debe determinar que mutaciones de ADN genera un efecto nocivo relacionado a la enfermedad o no. </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
        <p:nvSpPr>
          <p:cNvPr id="8" name="Footer Placeholder 4">
            <a:extLst>
              <a:ext uri="{FF2B5EF4-FFF2-40B4-BE49-F238E27FC236}">
                <a16:creationId xmlns:a16="http://schemas.microsoft.com/office/drawing/2014/main" id="{6E21E27C-928E-B266-9187-459DD7323BF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1395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lnSpcReduction="20000"/>
          </a:bodyPr>
          <a:lstStyle/>
          <a:p>
            <a:pPr marL="0" indent="0">
              <a:buNone/>
            </a:pPr>
            <a:r>
              <a:rPr lang="es-ES" sz="2400" dirty="0"/>
              <a:t>Regresión y clasificación son problemas muy similares entre sí. En ambos buscamos predecir una variable, la diferencia radica en que </a:t>
            </a:r>
            <a:r>
              <a:rPr lang="es-ES" sz="2400" b="1" dirty="0">
                <a:solidFill>
                  <a:schemeClr val="accent6">
                    <a:lumMod val="60000"/>
                    <a:lumOff val="40000"/>
                  </a:schemeClr>
                </a:solidFill>
              </a:rPr>
              <a:t>regresión</a:t>
            </a:r>
            <a:r>
              <a:rPr lang="es-ES" sz="2400" dirty="0"/>
              <a:t> predice una variable </a:t>
            </a:r>
            <a:r>
              <a:rPr lang="es-ES" sz="2400" b="1" dirty="0">
                <a:solidFill>
                  <a:schemeClr val="accent6">
                    <a:lumMod val="60000"/>
                    <a:lumOff val="40000"/>
                  </a:schemeClr>
                </a:solidFill>
              </a:rPr>
              <a:t>numérica</a:t>
            </a:r>
            <a:r>
              <a:rPr lang="es-ES" sz="2400" dirty="0"/>
              <a:t> y </a:t>
            </a:r>
            <a:r>
              <a:rPr lang="es-ES" sz="2400" b="1" dirty="0">
                <a:solidFill>
                  <a:schemeClr val="accent1"/>
                </a:solidFill>
              </a:rPr>
              <a:t>clasificación</a:t>
            </a:r>
            <a:r>
              <a:rPr lang="es-ES" sz="2400" dirty="0"/>
              <a:t> una </a:t>
            </a:r>
            <a:r>
              <a:rPr lang="es-ES" sz="2400" b="1" dirty="0">
                <a:solidFill>
                  <a:schemeClr val="accent1"/>
                </a:solidFill>
              </a:rPr>
              <a:t>categórica</a:t>
            </a:r>
            <a:r>
              <a:rPr lang="es-ES" sz="2400" dirty="0"/>
              <a:t>.</a:t>
            </a:r>
          </a:p>
          <a:p>
            <a:pPr marL="0" indent="0">
              <a:buNone/>
            </a:pPr>
            <a:r>
              <a:rPr lang="es-ES" sz="2400" dirty="0"/>
              <a:t>¿Por qué no usar regresión para predecir respuestas cualitativas?</a:t>
            </a:r>
          </a:p>
          <a:p>
            <a:pPr marL="0" indent="0">
              <a:buNone/>
            </a:pPr>
            <a:r>
              <a:rPr lang="es-ES" sz="2400" dirty="0"/>
              <a:t>Si usamos el ejemplo de los pacientes que llegan a la guardia, supongamos que hay tres diagnósticos:</a:t>
            </a:r>
          </a:p>
          <a:p>
            <a:r>
              <a:rPr lang="es-ES" sz="2400" b="1" dirty="0">
                <a:solidFill>
                  <a:schemeClr val="accent3"/>
                </a:solidFill>
              </a:rPr>
              <a:t>ACV</a:t>
            </a:r>
          </a:p>
          <a:p>
            <a:r>
              <a:rPr lang="es-ES" sz="2400" b="1" dirty="0">
                <a:solidFill>
                  <a:schemeClr val="accent5"/>
                </a:solidFill>
              </a:rPr>
              <a:t>Sobredosis</a:t>
            </a:r>
          </a:p>
          <a:p>
            <a:r>
              <a:rPr lang="es-ES" sz="2400" b="1" dirty="0">
                <a:solidFill>
                  <a:srgbClr val="92D050"/>
                </a:solidFill>
              </a:rPr>
              <a:t>Ataques epilépticos</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3" name="Picture 2" descr="A red and blue dots on a black background&#10;&#10;Description automatically generated">
            <a:extLst>
              <a:ext uri="{FF2B5EF4-FFF2-40B4-BE49-F238E27FC236}">
                <a16:creationId xmlns:a16="http://schemas.microsoft.com/office/drawing/2014/main" id="{12239632-90CA-91F0-EDFF-6363838D3CE3}"/>
              </a:ext>
            </a:extLst>
          </p:cNvPr>
          <p:cNvPicPr>
            <a:picLocks noChangeAspect="1"/>
          </p:cNvPicPr>
          <p:nvPr/>
        </p:nvPicPr>
        <p:blipFill>
          <a:blip r:embed="rId4"/>
          <a:stretch>
            <a:fillRect/>
          </a:stretch>
        </p:blipFill>
        <p:spPr>
          <a:xfrm>
            <a:off x="7731966" y="2293126"/>
            <a:ext cx="3480233" cy="3351335"/>
          </a:xfrm>
          <a:prstGeom prst="rect">
            <a:avLst/>
          </a:prstGeom>
        </p:spPr>
      </p:pic>
      <p:sp>
        <p:nvSpPr>
          <p:cNvPr id="8" name="Footer Placeholder 4">
            <a:extLst>
              <a:ext uri="{FF2B5EF4-FFF2-40B4-BE49-F238E27FC236}">
                <a16:creationId xmlns:a16="http://schemas.microsoft.com/office/drawing/2014/main" id="{6EBB07BF-5A1C-2E8A-1BC0-53331DAE54B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5952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a:bodyPr>
          <a:lstStyle/>
          <a:p>
            <a:pPr marL="0" indent="0">
              <a:buNone/>
            </a:pPr>
            <a:r>
              <a:rPr lang="es-ES" sz="2400" dirty="0"/>
              <a:t>Realizamos la siguiente codificación</a:t>
            </a:r>
          </a:p>
          <a:p>
            <a:r>
              <a:rPr lang="es-ES" sz="2400" b="1" dirty="0">
                <a:solidFill>
                  <a:schemeClr val="accent3"/>
                </a:solidFill>
              </a:rPr>
              <a:t>ACV</a:t>
            </a:r>
            <a:r>
              <a:rPr lang="es-ES" sz="2400" dirty="0"/>
              <a:t>: 1</a:t>
            </a:r>
          </a:p>
          <a:p>
            <a:r>
              <a:rPr lang="es-ES" sz="2400" b="1" dirty="0">
                <a:solidFill>
                  <a:schemeClr val="accent5"/>
                </a:solidFill>
              </a:rPr>
              <a:t>Sobredosis</a:t>
            </a:r>
            <a:r>
              <a:rPr lang="es-ES" sz="2400" dirty="0"/>
              <a:t>: 2</a:t>
            </a:r>
          </a:p>
          <a:p>
            <a:r>
              <a:rPr lang="es-ES" sz="2400" b="1" dirty="0">
                <a:solidFill>
                  <a:srgbClr val="92D050"/>
                </a:solidFill>
              </a:rPr>
              <a:t>Ataques epilépticos</a:t>
            </a:r>
            <a:r>
              <a:rPr lang="es-ES" sz="2400" dirty="0"/>
              <a:t>: 3</a:t>
            </a:r>
          </a:p>
          <a:p>
            <a:pPr marL="0" indent="0">
              <a:buNone/>
            </a:pPr>
            <a:r>
              <a:rPr lang="es-ES" sz="2400" dirty="0"/>
              <a:t>Aplicamos un modelo de regresión lineal para predecir en base a los predicadores del paciente. </a:t>
            </a:r>
          </a:p>
          <a:p>
            <a:pPr marL="0" indent="0">
              <a:buNone/>
            </a:pPr>
            <a:r>
              <a:rPr lang="es-ES" sz="2400" dirty="0"/>
              <a:t>El problema con esto es que la codificación implica un orden en los resultados, poniendo a </a:t>
            </a:r>
            <a:r>
              <a:rPr lang="es-ES" sz="2400" b="1" dirty="0">
                <a:solidFill>
                  <a:schemeClr val="accent5"/>
                </a:solidFill>
              </a:rPr>
              <a:t>sobredosis</a:t>
            </a:r>
            <a:r>
              <a:rPr lang="es-ES" sz="2400" dirty="0"/>
              <a:t> entre </a:t>
            </a:r>
            <a:r>
              <a:rPr lang="es-ES" sz="2400" b="1" dirty="0">
                <a:solidFill>
                  <a:schemeClr val="accent3"/>
                </a:solidFill>
              </a:rPr>
              <a:t>ACV</a:t>
            </a:r>
            <a:r>
              <a:rPr lang="es-ES" sz="2400" dirty="0"/>
              <a:t> y </a:t>
            </a:r>
            <a:r>
              <a:rPr lang="es-ES" sz="2400" b="1" dirty="0">
                <a:solidFill>
                  <a:srgbClr val="92D050"/>
                </a:solidFill>
              </a:rPr>
              <a:t>ataques epilépticos</a:t>
            </a:r>
            <a:r>
              <a:rPr lang="es-ES" sz="2400" dirty="0"/>
              <a:t>, y además que la distancia entre </a:t>
            </a:r>
            <a:r>
              <a:rPr lang="es-ES" sz="2400" b="1" dirty="0">
                <a:solidFill>
                  <a:schemeClr val="accent3"/>
                </a:solidFill>
              </a:rPr>
              <a:t>ACV</a:t>
            </a:r>
            <a:r>
              <a:rPr lang="es-ES" sz="2400" dirty="0"/>
              <a:t> y </a:t>
            </a:r>
            <a:r>
              <a:rPr lang="es-ES" sz="2400" b="1" dirty="0">
                <a:solidFill>
                  <a:schemeClr val="accent5"/>
                </a:solidFill>
              </a:rPr>
              <a:t>sobredosis</a:t>
            </a:r>
            <a:r>
              <a:rPr lang="es-ES" sz="2400" dirty="0"/>
              <a:t> es la misma que </a:t>
            </a:r>
            <a:r>
              <a:rPr lang="es-ES" sz="2400" b="1" dirty="0">
                <a:solidFill>
                  <a:schemeClr val="accent5"/>
                </a:solidFill>
              </a:rPr>
              <a:t>sobredosis</a:t>
            </a:r>
            <a:r>
              <a:rPr lang="es-ES" sz="2400" dirty="0"/>
              <a:t> y </a:t>
            </a:r>
            <a:r>
              <a:rPr lang="es-ES" sz="2400" b="1" dirty="0">
                <a:solidFill>
                  <a:srgbClr val="92D050"/>
                </a:solidFill>
              </a:rPr>
              <a:t>ataques epilépticos</a:t>
            </a:r>
            <a:r>
              <a:rPr lang="es-ES" sz="2400" dirty="0"/>
              <a:t>.</a:t>
            </a:r>
          </a:p>
          <a:p>
            <a:pPr marL="0" indent="0">
              <a:buNone/>
            </a:pPr>
            <a:endParaRPr lang="es-ES"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546C03B2-425E-79A5-EDF8-9D80BFB1C3C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7836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 sz="2400" dirty="0"/>
              <a:t>Pero tranquilamente podríamos haber elegido:</a:t>
            </a:r>
          </a:p>
          <a:p>
            <a:r>
              <a:rPr lang="es-ES" sz="2400" b="1" dirty="0">
                <a:solidFill>
                  <a:srgbClr val="92D050"/>
                </a:solidFill>
              </a:rPr>
              <a:t>Ataques epilépticos</a:t>
            </a:r>
            <a:r>
              <a:rPr lang="es-ES" sz="2400" dirty="0"/>
              <a:t>: 1</a:t>
            </a:r>
          </a:p>
          <a:p>
            <a:r>
              <a:rPr lang="es-ES" sz="2400" b="1" dirty="0">
                <a:solidFill>
                  <a:schemeClr val="accent3"/>
                </a:solidFill>
              </a:rPr>
              <a:t>ACV</a:t>
            </a:r>
            <a:r>
              <a:rPr lang="es-ES" sz="2400" dirty="0"/>
              <a:t>: 2</a:t>
            </a:r>
          </a:p>
          <a:p>
            <a:r>
              <a:rPr lang="es-ES" sz="2400" b="1" dirty="0">
                <a:solidFill>
                  <a:schemeClr val="accent5"/>
                </a:solidFill>
              </a:rPr>
              <a:t>Sobredosis</a:t>
            </a:r>
            <a:r>
              <a:rPr lang="es-ES" sz="2400" dirty="0"/>
              <a:t>: 3</a:t>
            </a:r>
          </a:p>
          <a:p>
            <a:pPr marL="0" indent="0">
              <a:buNone/>
            </a:pPr>
            <a:r>
              <a:rPr lang="es-ES" sz="2400" dirty="0"/>
              <a:t>Esto nos da una relación totalmente diferente.</a:t>
            </a:r>
          </a:p>
          <a:p>
            <a:pPr marL="0" indent="0">
              <a:buNone/>
            </a:pPr>
            <a:r>
              <a:rPr lang="es-ES" sz="2400" dirty="0"/>
              <a:t>Cada una de estas codificaciones produciría modelos lineales diferentes que, en última instancia, conducirían a diferentes conjuntos de predicciones sobre observaciones de prueba.</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A0ECFD58-D620-9590-582F-A56D19EB7CA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1040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Clasificador </a:t>
            </a:r>
            <a:r>
              <a:rPr lang="es-ES_tradnl" dirty="0" err="1">
                <a:solidFill>
                  <a:schemeClr val="bg1"/>
                </a:solidFill>
              </a:rPr>
              <a:t>kNN</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9"/>
            <a:ext cx="10691264" cy="2009067"/>
          </a:xfrm>
        </p:spPr>
        <p:txBody>
          <a:bodyPr>
            <a:normAutofit fontScale="85000" lnSpcReduction="10000"/>
          </a:bodyPr>
          <a:lstStyle/>
          <a:p>
            <a:pPr marL="0" indent="0">
              <a:buNone/>
            </a:pPr>
            <a:r>
              <a:rPr lang="es-ES" sz="2400" dirty="0"/>
              <a:t>El clasificador de k vecinos más cercanos (KNN o k-NN), es un algoritmo que utiliza la proximidad de sus vecinos para hacer clasificaciones sobre la agrupación de un punto. </a:t>
            </a:r>
          </a:p>
          <a:p>
            <a:pPr marL="0" indent="0">
              <a:buNone/>
            </a:pPr>
            <a:r>
              <a:rPr lang="es-ES" sz="2400" dirty="0"/>
              <a:t>La idea se basa de la </a:t>
            </a:r>
            <a:r>
              <a:rPr lang="es-ES" sz="2400" b="1" dirty="0">
                <a:solidFill>
                  <a:schemeClr val="accent2"/>
                </a:solidFill>
              </a:rPr>
              <a:t>suposición de que se pueden encontrar puntos similares cerca uno del otro en base a votación de pluralidad </a:t>
            </a:r>
            <a:r>
              <a:rPr lang="es-ES" sz="2400" dirty="0"/>
              <a:t>(se elige la clase en función de la moda de la clase de sus vecinos). Este modelo no obtiene una salida de probabilidad, solo nos dice de que clase es.</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5" name="rect23432dsd.png" descr="rect23432dsd.png">
            <a:extLst>
              <a:ext uri="{FF2B5EF4-FFF2-40B4-BE49-F238E27FC236}">
                <a16:creationId xmlns:a16="http://schemas.microsoft.com/office/drawing/2014/main" id="{A21031E2-2851-F1CB-A3DB-99667F26F2F5}"/>
              </a:ext>
            </a:extLst>
          </p:cNvPr>
          <p:cNvPicPr>
            <a:picLocks noChangeAspect="1"/>
          </p:cNvPicPr>
          <p:nvPr/>
        </p:nvPicPr>
        <p:blipFill>
          <a:blip r:embed="rId3"/>
          <a:stretch>
            <a:fillRect/>
          </a:stretch>
        </p:blipFill>
        <p:spPr>
          <a:xfrm>
            <a:off x="1975103" y="3785499"/>
            <a:ext cx="7796469" cy="2319571"/>
          </a:xfrm>
          <a:prstGeom prst="rect">
            <a:avLst/>
          </a:prstGeom>
          <a:ln w="12700">
            <a:miter lim="400000"/>
          </a:ln>
        </p:spPr>
      </p:pic>
    </p:spTree>
    <p:extLst>
      <p:ext uri="{BB962C8B-B14F-4D97-AF65-F5344CB8AC3E}">
        <p14:creationId xmlns:p14="http://schemas.microsoft.com/office/powerpoint/2010/main" val="969299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9"/>
            <a:ext cx="10691264" cy="2009067"/>
          </a:xfrm>
        </p:spPr>
        <p:txBody>
          <a:bodyPr>
            <a:normAutofit fontScale="85000" lnSpcReduction="10000"/>
          </a:bodyPr>
          <a:lstStyle/>
          <a:p>
            <a:pPr marL="0" indent="0">
              <a:buNone/>
            </a:pPr>
            <a:r>
              <a:rPr lang="es-ES" sz="2400" dirty="0"/>
              <a:t>El clasificador de k vecinos más cercanos (KNN o k-NN), es un algoritmo que utiliza la proximidad de sus vecinos para hacer clasificaciones sobre la agrupación de un punto. </a:t>
            </a:r>
          </a:p>
          <a:p>
            <a:pPr marL="0" indent="0">
              <a:buNone/>
            </a:pPr>
            <a:r>
              <a:rPr lang="es-ES" sz="2400" dirty="0"/>
              <a:t>La idea se basa de la </a:t>
            </a:r>
            <a:r>
              <a:rPr lang="es-ES" sz="2400" b="1" dirty="0">
                <a:solidFill>
                  <a:schemeClr val="accent2"/>
                </a:solidFill>
              </a:rPr>
              <a:t>suposición de que se pueden encontrar puntos similares cerca uno del otro en base a votación de pluralidad </a:t>
            </a:r>
            <a:r>
              <a:rPr lang="es-ES" sz="2400" dirty="0"/>
              <a:t>(se elige la clase en función de la moda de la clase de sus vecinos). Este modelo no obtiene una salida de probabilidad, solo nos dice de que clase es.</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5" name="rect23432dsd.png" descr="rect23432dsd.png">
            <a:extLst>
              <a:ext uri="{FF2B5EF4-FFF2-40B4-BE49-F238E27FC236}">
                <a16:creationId xmlns:a16="http://schemas.microsoft.com/office/drawing/2014/main" id="{A21031E2-2851-F1CB-A3DB-99667F26F2F5}"/>
              </a:ext>
            </a:extLst>
          </p:cNvPr>
          <p:cNvPicPr>
            <a:picLocks noChangeAspect="1"/>
          </p:cNvPicPr>
          <p:nvPr/>
        </p:nvPicPr>
        <p:blipFill>
          <a:blip r:embed="rId3"/>
          <a:stretch>
            <a:fillRect/>
          </a:stretch>
        </p:blipFill>
        <p:spPr>
          <a:xfrm>
            <a:off x="1975103" y="3785499"/>
            <a:ext cx="7796469" cy="2319571"/>
          </a:xfrm>
          <a:prstGeom prst="rect">
            <a:avLst/>
          </a:prstGeom>
          <a:ln w="12700">
            <a:miter lim="400000"/>
          </a:ln>
        </p:spPr>
      </p:pic>
      <p:pic>
        <p:nvPicPr>
          <p:cNvPr id="10" name="Picture 9" descr="A map of the united states&#10;&#10;Description automatically generated">
            <a:extLst>
              <a:ext uri="{FF2B5EF4-FFF2-40B4-BE49-F238E27FC236}">
                <a16:creationId xmlns:a16="http://schemas.microsoft.com/office/drawing/2014/main" id="{3F549148-EFBD-1F67-E2F1-0BCFB0D871F1}"/>
              </a:ext>
            </a:extLst>
          </p:cNvPr>
          <p:cNvPicPr>
            <a:picLocks noChangeAspect="1"/>
          </p:cNvPicPr>
          <p:nvPr/>
        </p:nvPicPr>
        <p:blipFill>
          <a:blip r:embed="rId4"/>
          <a:stretch>
            <a:fillRect/>
          </a:stretch>
        </p:blipFill>
        <p:spPr>
          <a:xfrm>
            <a:off x="2278065" y="971408"/>
            <a:ext cx="7190544" cy="5384942"/>
          </a:xfrm>
          <a:prstGeom prst="rect">
            <a:avLst/>
          </a:prstGeom>
        </p:spPr>
      </p:pic>
    </p:spTree>
    <p:extLst>
      <p:ext uri="{BB962C8B-B14F-4D97-AF65-F5344CB8AC3E}">
        <p14:creationId xmlns:p14="http://schemas.microsoft.com/office/powerpoint/2010/main" val="290435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Como vimos, este algoritmo se fija en la distancia entre observaciones. </a:t>
            </a:r>
          </a:p>
          <a:p>
            <a:pPr marL="0" indent="0">
              <a:buNone/>
            </a:pPr>
            <a:r>
              <a:rPr lang="es-ES" sz="2400" i="1" dirty="0">
                <a:solidFill>
                  <a:schemeClr val="accent2"/>
                </a:solidFill>
              </a:rPr>
              <a:t>¿Ahora la pregunta es como medimos la distancia?</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7042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Es la más conocida, es la mínima distancia (una recta) entre dos puntos en un espacio euclidiano. Es adecuada para datos numéricos continuos.</a:t>
            </a:r>
          </a:p>
          <a:p>
            <a:pPr marL="0" indent="0">
              <a:buNone/>
            </a:pPr>
            <a:endParaRPr lang="es-ES" sz="2400" dirty="0"/>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euclidiana (modulo 2)</a:t>
            </a:r>
          </a:p>
        </p:txBody>
      </p:sp>
      <p:pic>
        <p:nvPicPr>
          <p:cNvPr id="7" name="rect23432dsdddd.png" descr="rect23432dsdddd.png">
            <a:extLst>
              <a:ext uri="{FF2B5EF4-FFF2-40B4-BE49-F238E27FC236}">
                <a16:creationId xmlns:a16="http://schemas.microsoft.com/office/drawing/2014/main" id="{EE87134C-5834-C6B2-20D7-622ECCE4CB9A}"/>
              </a:ext>
            </a:extLst>
          </p:cNvPr>
          <p:cNvPicPr>
            <a:picLocks noChangeAspect="1"/>
          </p:cNvPicPr>
          <p:nvPr/>
        </p:nvPicPr>
        <p:blipFill>
          <a:blip r:embed="rId3"/>
          <a:stretch>
            <a:fillRect/>
          </a:stretch>
        </p:blipFill>
        <p:spPr>
          <a:xfrm>
            <a:off x="7028512" y="3185935"/>
            <a:ext cx="2997685" cy="2749969"/>
          </a:xfrm>
          <a:prstGeom prst="rect">
            <a:avLst/>
          </a:prstGeom>
          <a:ln w="12700">
            <a:miter lim="400000"/>
          </a:ln>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1951272" y="3839119"/>
                <a:ext cx="4539727" cy="1443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d>
                        <m:d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e>
                      </m:d>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ad>
                        <m:radPr>
                          <m:degHide m:val="on"/>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radPr>
                        <m:deg/>
                        <m:e>
                          <m:nary>
                            <m:naryPr>
                              <m:chr m:val="∑"/>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p>
                                <m:sSup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d>
                                    <m:d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sSub>
                                        <m:sSub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e>
                                        <m:sub>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d>
                                </m:e>
                                <m:sup>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2</m:t>
                                  </m:r>
                                </m:sup>
                              </m:sSup>
                            </m:e>
                          </m:nary>
                        </m:e>
                      </m:rad>
                    </m:oMath>
                  </m:oMathPara>
                </a14:m>
                <a:endParaRPr kumimoji="0" lang="es-ES_tradnl" sz="2800" b="0" i="0" u="none" strike="noStrike" cap="none" spc="-26" normalizeH="0" baseline="0" dirty="0">
                  <a:ln>
                    <a:noFill/>
                  </a:ln>
                  <a:solidFill>
                    <a:srgbClr val="000000"/>
                  </a:solidFill>
                  <a:effectLst/>
                  <a:uFillTx/>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1951272" y="3839119"/>
                <a:ext cx="4539727" cy="1443600"/>
              </a:xfrm>
              <a:prstGeom prst="rect">
                <a:avLst/>
              </a:prstGeom>
              <a:blipFill>
                <a:blip r:embed="rId4"/>
                <a:stretch>
                  <a:fillRect t="-91304" b="-13304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6921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Es la medida del valor absoluto entre dos puntos. Se conoce también como distancia taxi o de cuadra de ciudad, ya que mide distancias como en una ciudad. Es adecuada para datos que pueden tener correlaciones no lineales y no sigue la suposición de varianzas iguales en todas las dimensiones.</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de Manhattan (modulo 1)</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1951272" y="4039142"/>
                <a:ext cx="4539727" cy="1043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d>
                        <m:d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e>
                      </m:d>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e>
                          </m:d>
                        </m:e>
                      </m:nary>
                    </m:oMath>
                  </m:oMathPara>
                </a14:m>
                <a:endParaRPr kumimoji="0" lang="es-ES_tradnl" sz="2800" b="0" i="0" u="none" strike="noStrike" cap="none" spc="-26" normalizeH="0" baseline="0" dirty="0">
                  <a:ln>
                    <a:noFill/>
                  </a:ln>
                  <a:solidFill>
                    <a:srgbClr val="000000"/>
                  </a:solidFill>
                  <a:effectLst/>
                  <a:uFillTx/>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1951272" y="4039142"/>
                <a:ext cx="4539727" cy="1043555"/>
              </a:xfrm>
              <a:prstGeom prst="rect">
                <a:avLst/>
              </a:prstGeom>
              <a:blipFill>
                <a:blip r:embed="rId3"/>
                <a:stretch>
                  <a:fillRect t="-145783" b="-202410"/>
                </a:stretch>
              </a:blipFill>
              <a:ln w="12700" cap="flat">
                <a:noFill/>
                <a:miter lim="400000"/>
              </a:ln>
              <a:effectLst/>
            </p:spPr>
            <p:txBody>
              <a:bodyPr/>
              <a:lstStyle/>
              <a:p>
                <a:r>
                  <a:rPr lang="es-ES_tradnl">
                    <a:noFill/>
                  </a:rPr>
                  <a:t> </a:t>
                </a:r>
              </a:p>
            </p:txBody>
          </p:sp>
        </mc:Fallback>
      </mc:AlternateContent>
      <p:pic>
        <p:nvPicPr>
          <p:cNvPr id="9" name="rect23432dsdddd1.png" descr="rect23432dsdddd1.png">
            <a:extLst>
              <a:ext uri="{FF2B5EF4-FFF2-40B4-BE49-F238E27FC236}">
                <a16:creationId xmlns:a16="http://schemas.microsoft.com/office/drawing/2014/main" id="{4D88C1C8-F01B-C828-144F-61A247A19124}"/>
              </a:ext>
            </a:extLst>
          </p:cNvPr>
          <p:cNvPicPr>
            <a:picLocks noChangeAspect="1"/>
          </p:cNvPicPr>
          <p:nvPr/>
        </p:nvPicPr>
        <p:blipFill>
          <a:blip r:embed="rId4"/>
          <a:stretch>
            <a:fillRect/>
          </a:stretch>
        </p:blipFill>
        <p:spPr>
          <a:xfrm>
            <a:off x="6514129" y="3402484"/>
            <a:ext cx="2861520" cy="2625055"/>
          </a:xfrm>
          <a:prstGeom prst="rect">
            <a:avLst/>
          </a:prstGeom>
          <a:ln w="12700">
            <a:miter lim="400000"/>
          </a:ln>
        </p:spPr>
      </p:pic>
    </p:spTree>
    <p:extLst>
      <p:ext uri="{BB962C8B-B14F-4D97-AF65-F5344CB8AC3E}">
        <p14:creationId xmlns:p14="http://schemas.microsoft.com/office/powerpoint/2010/main" val="585107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Se calcula como la diferencia máxima entre las coordenadas de dos puntos. Es adecuada cuando las dimensiones son independientes y la distancia máxima es relevante.</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de </a:t>
            </a:r>
            <a:r>
              <a:rPr lang="es-ES_tradnl" sz="2400" dirty="0" err="1">
                <a:latin typeface="+mj-lt"/>
              </a:rPr>
              <a:t>Chebyshev</a:t>
            </a:r>
            <a:r>
              <a:rPr lang="es-ES_tradnl" sz="2400" dirty="0">
                <a:latin typeface="+mj-lt"/>
              </a:rPr>
              <a:t> (modulo infinito)</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1951272" y="4337268"/>
                <a:ext cx="4539727" cy="447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d>
                        <m:d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e>
                      </m:d>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lang="en-US" sz="2800" i="1">
                          <a:latin typeface="Cambria Math" panose="02040503050406030204" pitchFamily="18" charset="0"/>
                        </a:rPr>
                        <m:t>𝑚𝑎𝑥</m:t>
                      </m:r>
                      <m:d>
                        <m:dPr>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e>
                          </m:d>
                        </m:e>
                      </m:d>
                    </m:oMath>
                  </m:oMathPara>
                </a14:m>
                <a:endParaRPr kumimoji="0" lang="es-ES_tradnl" sz="2800" b="0" i="0" u="none" strike="noStrike" cap="none" spc="-26" normalizeH="0" baseline="0" dirty="0">
                  <a:ln>
                    <a:noFill/>
                  </a:ln>
                  <a:solidFill>
                    <a:srgbClr val="000000"/>
                  </a:solidFill>
                  <a:effectLst/>
                  <a:uFillTx/>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1951272" y="4337268"/>
                <a:ext cx="4539727" cy="447302"/>
              </a:xfrm>
              <a:prstGeom prst="rect">
                <a:avLst/>
              </a:prstGeom>
              <a:blipFill>
                <a:blip r:embed="rId3"/>
                <a:stretch>
                  <a:fillRect t="-2778" b="-13889"/>
                </a:stretch>
              </a:blipFill>
              <a:ln w="12700" cap="flat">
                <a:noFill/>
                <a:miter lim="400000"/>
              </a:ln>
              <a:effectLst/>
            </p:spPr>
            <p:txBody>
              <a:bodyPr/>
              <a:lstStyle/>
              <a:p>
                <a:r>
                  <a:rPr lang="es-ES_tradnl">
                    <a:noFill/>
                  </a:rPr>
                  <a:t> </a:t>
                </a:r>
              </a:p>
            </p:txBody>
          </p:sp>
        </mc:Fallback>
      </mc:AlternateContent>
      <p:pic>
        <p:nvPicPr>
          <p:cNvPr id="7" name="cheb.png" descr="cheb.png">
            <a:extLst>
              <a:ext uri="{FF2B5EF4-FFF2-40B4-BE49-F238E27FC236}">
                <a16:creationId xmlns:a16="http://schemas.microsoft.com/office/drawing/2014/main" id="{3010E7B3-AB7B-C9B7-601D-93916D4DFECE}"/>
              </a:ext>
            </a:extLst>
          </p:cNvPr>
          <p:cNvPicPr>
            <a:picLocks noChangeAspect="1"/>
          </p:cNvPicPr>
          <p:nvPr/>
        </p:nvPicPr>
        <p:blipFill>
          <a:blip r:embed="rId4"/>
          <a:stretch>
            <a:fillRect/>
          </a:stretch>
        </p:blipFill>
        <p:spPr>
          <a:xfrm>
            <a:off x="6959435" y="3402484"/>
            <a:ext cx="2861520" cy="2625055"/>
          </a:xfrm>
          <a:prstGeom prst="rect">
            <a:avLst/>
          </a:prstGeom>
          <a:ln w="12700">
            <a:miter lim="400000"/>
          </a:ln>
        </p:spPr>
      </p:pic>
    </p:spTree>
    <p:extLst>
      <p:ext uri="{BB962C8B-B14F-4D97-AF65-F5344CB8AC3E}">
        <p14:creationId xmlns:p14="http://schemas.microsoft.com/office/powerpoint/2010/main" val="1226505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Es una medida generalizada que incluye las anteriores. Posee un parámetro, p, es la que permite variar el tipo de distancia.</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de Minkowski</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1371600" y="3998137"/>
                <a:ext cx="5119399" cy="11255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sSub>
                        <m:sSub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e>
                        <m:sub>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𝑝</m:t>
                          </m:r>
                        </m:sub>
                      </m:sSub>
                      <m:d>
                        <m:dPr>
                          <m:ctrlP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e>
                      </m:d>
                      <m:r>
                        <a:rPr kumimoji="0" lang="en-US" sz="2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p>
                        <m:sSupPr>
                          <m:ctrlPr>
                            <a:rPr lang="en-US" sz="2800" i="1" spc="-26">
                              <a:solidFill>
                                <a:srgbClr val="000000"/>
                              </a:solidFill>
                              <a:latin typeface="Cambria Math" panose="02040503050406030204" pitchFamily="18" charset="0"/>
                              <a:sym typeface="Graphik Compact Regular"/>
                            </a:rPr>
                          </m:ctrlPr>
                        </m:sSupPr>
                        <m:e>
                          <m:d>
                            <m:dPr>
                              <m:ctrlPr>
                                <a:rPr lang="en-US" sz="2800" i="1" spc="-26">
                                  <a:solidFill>
                                    <a:srgbClr val="000000"/>
                                  </a:solidFill>
                                  <a:latin typeface="Cambria Math" panose="02040503050406030204" pitchFamily="18" charset="0"/>
                                  <a:sym typeface="Graphik Compact Regular"/>
                                </a:rPr>
                              </m:ctrlPr>
                            </m:dPr>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𝑛</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e>
                                      </m:d>
                                    </m:e>
                                    <m:sup>
                                      <m:r>
                                        <a:rPr lang="en-US" sz="2800" i="1">
                                          <a:latin typeface="Cambria Math" panose="02040503050406030204" pitchFamily="18" charset="0"/>
                                        </a:rPr>
                                        <m:t>𝑝</m:t>
                                      </m:r>
                                    </m:sup>
                                  </m:sSup>
                                </m:e>
                              </m:nary>
                            </m:e>
                          </m:d>
                        </m:e>
                        <m:sup>
                          <m:r>
                            <a:rPr lang="en-US" sz="2800" i="1" spc="-26">
                              <a:solidFill>
                                <a:srgbClr val="000000"/>
                              </a:solidFill>
                              <a:latin typeface="Cambria Math" panose="02040503050406030204" pitchFamily="18" charset="0"/>
                              <a:sym typeface="Graphik Compact Regular"/>
                            </a:rPr>
                            <m:t>1/</m:t>
                          </m:r>
                          <m:r>
                            <a:rPr lang="en-US" sz="2800" i="1" spc="-26">
                              <a:solidFill>
                                <a:srgbClr val="000000"/>
                              </a:solidFill>
                              <a:latin typeface="Cambria Math" panose="02040503050406030204" pitchFamily="18" charset="0"/>
                              <a:sym typeface="Graphik Compact Regular"/>
                            </a:rPr>
                            <m:t>𝑝</m:t>
                          </m:r>
                        </m:sup>
                      </m:sSup>
                    </m:oMath>
                  </m:oMathPara>
                </a14:m>
                <a:endParaRPr kumimoji="0" lang="es-ES_tradnl" sz="2800" b="0" i="0" u="none" strike="noStrike" cap="none" spc="-26" normalizeH="0" baseline="0" dirty="0">
                  <a:ln>
                    <a:noFill/>
                  </a:ln>
                  <a:solidFill>
                    <a:srgbClr val="000000"/>
                  </a:solidFill>
                  <a:effectLst/>
                  <a:uFillTx/>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1371600" y="3998137"/>
                <a:ext cx="5119399" cy="1125565"/>
              </a:xfrm>
              <a:prstGeom prst="rect">
                <a:avLst/>
              </a:prstGeom>
              <a:blipFill>
                <a:blip r:embed="rId3"/>
                <a:stretch>
                  <a:fillRect t="-125556" b="-187778"/>
                </a:stretch>
              </a:blipFill>
              <a:ln w="12700" cap="flat">
                <a:noFill/>
                <a:miter lim="400000"/>
              </a:ln>
              <a:effectLst/>
            </p:spPr>
            <p:txBody>
              <a:bodyPr/>
              <a:lstStyle/>
              <a:p>
                <a:r>
                  <a:rPr lang="es-ES_tradnl">
                    <a:noFill/>
                  </a:rPr>
                  <a:t> </a:t>
                </a:r>
              </a:p>
            </p:txBody>
          </p:sp>
        </mc:Fallback>
      </mc:AlternateContent>
      <p:pic>
        <p:nvPicPr>
          <p:cNvPr id="9" name="g3744.png" descr="g3744.png">
            <a:extLst>
              <a:ext uri="{FF2B5EF4-FFF2-40B4-BE49-F238E27FC236}">
                <a16:creationId xmlns:a16="http://schemas.microsoft.com/office/drawing/2014/main" id="{AB2B4BBD-8D44-3C9D-7727-D6C92006863A}"/>
              </a:ext>
            </a:extLst>
          </p:cNvPr>
          <p:cNvPicPr>
            <a:picLocks noChangeAspect="1"/>
          </p:cNvPicPr>
          <p:nvPr/>
        </p:nvPicPr>
        <p:blipFill>
          <a:blip r:embed="rId4"/>
          <a:stretch>
            <a:fillRect/>
          </a:stretch>
        </p:blipFill>
        <p:spPr>
          <a:xfrm>
            <a:off x="7269818" y="2711781"/>
            <a:ext cx="2559429" cy="3224123"/>
          </a:xfrm>
          <a:prstGeom prst="rect">
            <a:avLst/>
          </a:prstGeom>
          <a:ln w="12700">
            <a:miter lim="400000"/>
          </a:ln>
        </p:spPr>
      </p:pic>
    </p:spTree>
    <p:extLst>
      <p:ext uri="{BB962C8B-B14F-4D97-AF65-F5344CB8AC3E}">
        <p14:creationId xmlns:p14="http://schemas.microsoft.com/office/powerpoint/2010/main" val="524664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La similitud coseno mide la similitud entre dos vectores como el coseno del ángulo entre ellos, y la distancia es 1 menos la similitud coseno. Es adecuada para datos donde la magnitud de los vectores es irrelevante, pero si su orientación.</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Coseno</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1951272" y="4036101"/>
                <a:ext cx="4539727"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800" i="1" spc="-26">
                              <a:solidFill>
                                <a:srgbClr val="000000"/>
                              </a:solidFill>
                              <a:latin typeface="Cambria Math" panose="02040503050406030204" pitchFamily="18" charset="0"/>
                              <a:sym typeface="Graphik Compact Regular"/>
                            </a:rPr>
                          </m:ctrlPr>
                        </m:sSubPr>
                        <m:e>
                          <m:r>
                            <a:rPr lang="en-US" sz="2800" i="1" spc="-26">
                              <a:solidFill>
                                <a:srgbClr val="000000"/>
                              </a:solidFill>
                              <a:latin typeface="Cambria Math" panose="02040503050406030204" pitchFamily="18" charset="0"/>
                              <a:sym typeface="Graphik Compact Regular"/>
                            </a:rPr>
                            <m:t>𝑑</m:t>
                          </m:r>
                        </m:e>
                        <m:sub>
                          <m:r>
                            <a:rPr lang="en-US" sz="2800" i="1" spc="-26">
                              <a:solidFill>
                                <a:srgbClr val="000000"/>
                              </a:solidFill>
                              <a:latin typeface="Cambria Math" panose="02040503050406030204" pitchFamily="18" charset="0"/>
                              <a:sym typeface="Graphik Compact Regular"/>
                            </a:rPr>
                            <m:t>𝑐</m:t>
                          </m:r>
                        </m:sub>
                      </m:sSub>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m:t>
                          </m:r>
                          <m:r>
                            <a:rPr lang="en-US" sz="2800" i="1" spc="-26">
                              <a:solidFill>
                                <a:srgbClr val="000000"/>
                              </a:solidFill>
                              <a:latin typeface="Cambria Math" panose="02040503050406030204" pitchFamily="18" charset="0"/>
                              <a:sym typeface="Graphik Compact Regular"/>
                            </a:rPr>
                            <m:t>𝑦</m:t>
                          </m:r>
                        </m:e>
                      </m:d>
                      <m:r>
                        <a:rPr lang="en-US" sz="2800" i="1" spc="-26">
                          <a:solidFill>
                            <a:srgbClr val="000000"/>
                          </a:solidFill>
                          <a:latin typeface="Cambria Math" panose="02040503050406030204" pitchFamily="18" charset="0"/>
                          <a:sym typeface="Graphik Compact Regular"/>
                        </a:rPr>
                        <m:t>=1−</m:t>
                      </m:r>
                      <m:sSub>
                        <m:sSubPr>
                          <m:ctrlPr>
                            <a:rPr lang="en-US" sz="2800" i="1" spc="-26">
                              <a:solidFill>
                                <a:srgbClr val="000000"/>
                              </a:solidFill>
                              <a:latin typeface="Cambria Math" panose="02040503050406030204" pitchFamily="18" charset="0"/>
                              <a:sym typeface="Graphik Compact Regular"/>
                            </a:rPr>
                          </m:ctrlPr>
                        </m:sSubPr>
                        <m:e>
                          <m:r>
                            <a:rPr lang="en-US" sz="2800" i="1" spc="-26">
                              <a:solidFill>
                                <a:srgbClr val="000000"/>
                              </a:solidFill>
                              <a:latin typeface="Cambria Math" panose="02040503050406030204" pitchFamily="18" charset="0"/>
                              <a:sym typeface="Graphik Compact Regular"/>
                            </a:rPr>
                            <m:t>𝑆</m:t>
                          </m:r>
                        </m:e>
                        <m:sub>
                          <m:r>
                            <a:rPr lang="en-US" sz="2800" i="1" spc="-26">
                              <a:solidFill>
                                <a:srgbClr val="000000"/>
                              </a:solidFill>
                              <a:latin typeface="Cambria Math" panose="02040503050406030204" pitchFamily="18" charset="0"/>
                              <a:sym typeface="Graphik Compact Regular"/>
                            </a:rPr>
                            <m:t>𝑐</m:t>
                          </m:r>
                        </m:sub>
                      </m:sSub>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m:t>
                          </m:r>
                          <m:r>
                            <a:rPr lang="en-US" sz="2800" i="1" spc="-26">
                              <a:solidFill>
                                <a:srgbClr val="000000"/>
                              </a:solidFill>
                              <a:latin typeface="Cambria Math" panose="02040503050406030204" pitchFamily="18" charset="0"/>
                              <a:sym typeface="Graphik Compact Regular"/>
                            </a:rPr>
                            <m:t>𝑦</m:t>
                          </m:r>
                        </m:e>
                      </m:d>
                    </m:oMath>
                  </m:oMathPara>
                </a14:m>
                <a:endParaRPr lang="es-ES_tradnl" sz="2800" spc="-26" dirty="0">
                  <a:solidFill>
                    <a:srgbClr val="000000"/>
                  </a:solidFill>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1951272" y="4036101"/>
                <a:ext cx="4539727" cy="533479"/>
              </a:xfrm>
              <a:prstGeom prst="rect">
                <a:avLst/>
              </a:prstGeom>
              <a:blipFill>
                <a:blip r:embed="rId3"/>
                <a:stretch>
                  <a:fillRect b="-1162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F86CC66-2A51-5235-600D-C49413D61E60}"/>
                  </a:ext>
                </a:extLst>
              </p:cNvPr>
              <p:cNvSpPr txBox="1"/>
              <p:nvPr/>
            </p:nvSpPr>
            <p:spPr>
              <a:xfrm>
                <a:off x="1951272" y="4716313"/>
                <a:ext cx="4539727" cy="914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𝑐</m:t>
                          </m:r>
                        </m:sub>
                      </m:sSub>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e>
                      </m:d>
                      <m:r>
                        <a:rPr lang="en-US" sz="2800" i="1">
                          <a:latin typeface="Cambria Math" panose="02040503050406030204" pitchFamily="18" charset="0"/>
                        </a:rPr>
                        <m:t>=</m:t>
                      </m:r>
                      <m:r>
                        <a:rPr lang="en-US" sz="2800" i="1" spc="-26">
                          <a:solidFill>
                            <a:srgbClr val="000000"/>
                          </a:solidFill>
                          <a:latin typeface="Cambria Math" panose="02040503050406030204" pitchFamily="18" charset="0"/>
                          <a:sym typeface="Graphik Compact Regular"/>
                        </a:rPr>
                        <m:t>𝑐𝑜𝑠</m:t>
                      </m:r>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ea typeface="Cambria Math" panose="02040503050406030204" pitchFamily="18" charset="0"/>
                              <a:sym typeface="Graphik Compact Regular"/>
                            </a:rPr>
                            <m:t>𝜃</m:t>
                          </m:r>
                        </m:e>
                      </m:d>
                      <m:r>
                        <a:rPr lang="en-US" sz="2800" i="1" spc="-26">
                          <a:solidFill>
                            <a:srgbClr val="000000"/>
                          </a:solidFill>
                          <a:latin typeface="Cambria Math" panose="02040503050406030204" pitchFamily="18" charset="0"/>
                          <a:sym typeface="Graphik Compact Regular"/>
                        </a:rPr>
                        <m:t>=</m:t>
                      </m:r>
                      <m:f>
                        <m:fPr>
                          <m:ctrlPr>
                            <a:rPr lang="en-US" sz="2800" i="1" spc="-26">
                              <a:solidFill>
                                <a:srgbClr val="000000"/>
                              </a:solidFill>
                              <a:latin typeface="Cambria Math" panose="02040503050406030204" pitchFamily="18" charset="0"/>
                              <a:sym typeface="Graphik Compact Regular"/>
                            </a:rPr>
                          </m:ctrlPr>
                        </m:fPr>
                        <m:num>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 ∙ </m:t>
                          </m:r>
                          <m:r>
                            <a:rPr lang="en-US" sz="2800" i="1" spc="-26">
                              <a:solidFill>
                                <a:srgbClr val="000000"/>
                              </a:solidFill>
                              <a:latin typeface="Cambria Math" panose="02040503050406030204" pitchFamily="18" charset="0"/>
                              <a:sym typeface="Graphik Compact Regular"/>
                            </a:rPr>
                            <m:t>𝑦</m:t>
                          </m:r>
                        </m:num>
                        <m:den>
                          <m:d>
                            <m:dPr>
                              <m:begChr m:val="‖"/>
                              <m:endChr m:val="‖"/>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e>
                          </m:d>
                          <m:d>
                            <m:dPr>
                              <m:begChr m:val="‖"/>
                              <m:endChr m:val="‖"/>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𝑦</m:t>
                              </m:r>
                            </m:e>
                          </m:d>
                        </m:den>
                      </m:f>
                    </m:oMath>
                  </m:oMathPara>
                </a14:m>
                <a:endParaRPr lang="es-ES_tradnl" sz="2800" spc="-26" dirty="0">
                  <a:solidFill>
                    <a:srgbClr val="000000"/>
                  </a:solidFill>
                  <a:sym typeface="Graphik Compact Regular"/>
                </a:endParaRPr>
              </a:p>
            </p:txBody>
          </p:sp>
        </mc:Choice>
        <mc:Fallback>
          <p:sp>
            <p:nvSpPr>
              <p:cNvPr id="7" name="TextBox 6">
                <a:extLst>
                  <a:ext uri="{FF2B5EF4-FFF2-40B4-BE49-F238E27FC236}">
                    <a16:creationId xmlns:a16="http://schemas.microsoft.com/office/drawing/2014/main" id="{6F86CC66-2A51-5235-600D-C49413D61E60}"/>
                  </a:ext>
                </a:extLst>
              </p:cNvPr>
              <p:cNvSpPr txBox="1">
                <a:spLocks noRot="1" noChangeAspect="1" noMove="1" noResize="1" noEditPoints="1" noAdjustHandles="1" noChangeArrowheads="1" noChangeShapeType="1" noTextEdit="1"/>
              </p:cNvSpPr>
              <p:nvPr/>
            </p:nvSpPr>
            <p:spPr>
              <a:xfrm>
                <a:off x="1951272" y="4716313"/>
                <a:ext cx="4539727" cy="914161"/>
              </a:xfrm>
              <a:prstGeom prst="rect">
                <a:avLst/>
              </a:prstGeom>
              <a:blipFill>
                <a:blip r:embed="rId4"/>
                <a:stretch>
                  <a:fillRect t="-9589" b="-8219"/>
                </a:stretch>
              </a:blipFill>
              <a:ln w="12700" cap="flat">
                <a:noFill/>
                <a:miter lim="400000"/>
              </a:ln>
              <a:effectLst/>
            </p:spPr>
            <p:txBody>
              <a:bodyPr/>
              <a:lstStyle/>
              <a:p>
                <a:r>
                  <a:rPr lang="es-ES_tradnl">
                    <a:noFill/>
                  </a:rPr>
                  <a:t> </a:t>
                </a:r>
              </a:p>
            </p:txBody>
          </p:sp>
        </mc:Fallback>
      </mc:AlternateContent>
      <p:pic>
        <p:nvPicPr>
          <p:cNvPr id="10" name="323.png" descr="323.png">
            <a:extLst>
              <a:ext uri="{FF2B5EF4-FFF2-40B4-BE49-F238E27FC236}">
                <a16:creationId xmlns:a16="http://schemas.microsoft.com/office/drawing/2014/main" id="{6C50706C-E299-3AB0-F61A-9F079E01C1D0}"/>
              </a:ext>
            </a:extLst>
          </p:cNvPr>
          <p:cNvPicPr>
            <a:picLocks noChangeAspect="1"/>
          </p:cNvPicPr>
          <p:nvPr/>
        </p:nvPicPr>
        <p:blipFill>
          <a:blip r:embed="rId5"/>
          <a:stretch>
            <a:fillRect/>
          </a:stretch>
        </p:blipFill>
        <p:spPr>
          <a:xfrm>
            <a:off x="7237604" y="3572155"/>
            <a:ext cx="2491612" cy="2285714"/>
          </a:xfrm>
          <a:prstGeom prst="rect">
            <a:avLst/>
          </a:prstGeom>
          <a:ln w="12700">
            <a:miter lim="400000"/>
          </a:ln>
        </p:spPr>
      </p:pic>
    </p:spTree>
    <p:extLst>
      <p:ext uri="{BB962C8B-B14F-4D97-AF65-F5344CB8AC3E}">
        <p14:creationId xmlns:p14="http://schemas.microsoft.com/office/powerpoint/2010/main" val="3208831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Se utiliza comúnmente en conjuntos o datos binarios. Mide la similitud entre dos conjuntos como el tamaño de su intersección dividido por el tamaño de su unión.</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de Jaccard</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64E6FB5-5575-A4E2-D99B-7DF76B43430C}"/>
                  </a:ext>
                </a:extLst>
              </p:cNvPr>
              <p:cNvSpPr txBox="1"/>
              <p:nvPr/>
            </p:nvSpPr>
            <p:spPr>
              <a:xfrm>
                <a:off x="3917232" y="3291980"/>
                <a:ext cx="4539727" cy="10092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2800" i="1" spc="-26">
                          <a:solidFill>
                            <a:srgbClr val="000000"/>
                          </a:solidFill>
                          <a:latin typeface="Cambria Math" panose="02040503050406030204" pitchFamily="18" charset="0"/>
                          <a:sym typeface="Graphik Compact Regular"/>
                        </a:rPr>
                        <m:t>𝐽</m:t>
                      </m:r>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m:t>
                          </m:r>
                          <m:r>
                            <a:rPr lang="en-US" sz="2800" i="1" spc="-26">
                              <a:solidFill>
                                <a:srgbClr val="000000"/>
                              </a:solidFill>
                              <a:latin typeface="Cambria Math" panose="02040503050406030204" pitchFamily="18" charset="0"/>
                              <a:sym typeface="Graphik Compact Regular"/>
                            </a:rPr>
                            <m:t>𝑦</m:t>
                          </m:r>
                        </m:e>
                      </m:d>
                      <m:r>
                        <a:rPr lang="en-US" sz="2800" i="1" spc="-26">
                          <a:solidFill>
                            <a:srgbClr val="000000"/>
                          </a:solidFill>
                          <a:latin typeface="Cambria Math" panose="02040503050406030204" pitchFamily="18" charset="0"/>
                          <a:sym typeface="Graphik Compact Regular"/>
                        </a:rPr>
                        <m:t>=</m:t>
                      </m:r>
                      <m:f>
                        <m:fPr>
                          <m:ctrlPr>
                            <a:rPr lang="en-US" sz="2800" i="1">
                              <a:latin typeface="Cambria Math" panose="02040503050406030204" pitchFamily="18" charset="0"/>
                            </a:rPr>
                          </m:ctrlPr>
                        </m:fPr>
                        <m:num>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𝑦</m:t>
                              </m:r>
                            </m:e>
                          </m:d>
                        </m:num>
                        <m:den>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𝑦</m:t>
                              </m:r>
                            </m:e>
                          </m:d>
                        </m:den>
                      </m:f>
                    </m:oMath>
                  </m:oMathPara>
                </a14:m>
                <a:endParaRPr lang="es-ES_tradnl" sz="2800" spc="-26" dirty="0">
                  <a:solidFill>
                    <a:srgbClr val="000000"/>
                  </a:solidFill>
                  <a:sym typeface="Graphik Compact Regular"/>
                </a:endParaRPr>
              </a:p>
            </p:txBody>
          </p:sp>
        </mc:Choice>
        <mc:Fallback>
          <p:sp>
            <p:nvSpPr>
              <p:cNvPr id="8" name="TextBox 7">
                <a:extLst>
                  <a:ext uri="{FF2B5EF4-FFF2-40B4-BE49-F238E27FC236}">
                    <a16:creationId xmlns:a16="http://schemas.microsoft.com/office/drawing/2014/main" id="{F64E6FB5-5575-A4E2-D99B-7DF76B43430C}"/>
                  </a:ext>
                </a:extLst>
              </p:cNvPr>
              <p:cNvSpPr txBox="1">
                <a:spLocks noRot="1" noChangeAspect="1" noMove="1" noResize="1" noEditPoints="1" noAdjustHandles="1" noChangeArrowheads="1" noChangeShapeType="1" noTextEdit="1"/>
              </p:cNvSpPr>
              <p:nvPr/>
            </p:nvSpPr>
            <p:spPr>
              <a:xfrm>
                <a:off x="3917232" y="3291980"/>
                <a:ext cx="4539727" cy="1009251"/>
              </a:xfrm>
              <a:prstGeom prst="rect">
                <a:avLst/>
              </a:prstGeom>
              <a:blipFill>
                <a:blip r:embed="rId3"/>
                <a:stretch>
                  <a:fillRect b="-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3224167-407E-0F6E-A9A9-52FD9F0A6802}"/>
                  </a:ext>
                </a:extLst>
              </p:cNvPr>
              <p:cNvSpPr txBox="1"/>
              <p:nvPr/>
            </p:nvSpPr>
            <p:spPr>
              <a:xfrm>
                <a:off x="3917231" y="4618036"/>
                <a:ext cx="4539727" cy="5636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800" i="1" spc="-26">
                              <a:solidFill>
                                <a:srgbClr val="000000"/>
                              </a:solidFill>
                              <a:latin typeface="Cambria Math" panose="02040503050406030204" pitchFamily="18" charset="0"/>
                              <a:sym typeface="Graphik Compact Regular"/>
                            </a:rPr>
                          </m:ctrlPr>
                        </m:sSubPr>
                        <m:e>
                          <m:r>
                            <a:rPr lang="en-US" sz="2800" i="1" spc="-26">
                              <a:solidFill>
                                <a:srgbClr val="000000"/>
                              </a:solidFill>
                              <a:latin typeface="Cambria Math" panose="02040503050406030204" pitchFamily="18" charset="0"/>
                              <a:sym typeface="Graphik Compact Regular"/>
                            </a:rPr>
                            <m:t>𝑑</m:t>
                          </m:r>
                        </m:e>
                        <m:sub>
                          <m:r>
                            <a:rPr lang="en-US" sz="2800" i="1" spc="-26">
                              <a:solidFill>
                                <a:srgbClr val="000000"/>
                              </a:solidFill>
                              <a:latin typeface="Cambria Math" panose="02040503050406030204" pitchFamily="18" charset="0"/>
                              <a:sym typeface="Graphik Compact Regular"/>
                            </a:rPr>
                            <m:t>𝐽</m:t>
                          </m:r>
                        </m:sub>
                      </m:sSub>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m:t>
                          </m:r>
                          <m:r>
                            <a:rPr lang="en-US" sz="2800" i="1" spc="-26">
                              <a:solidFill>
                                <a:srgbClr val="000000"/>
                              </a:solidFill>
                              <a:latin typeface="Cambria Math" panose="02040503050406030204" pitchFamily="18" charset="0"/>
                              <a:sym typeface="Graphik Compact Regular"/>
                            </a:rPr>
                            <m:t>𝑦</m:t>
                          </m:r>
                        </m:e>
                      </m:d>
                      <m:r>
                        <a:rPr lang="en-US" sz="2800" i="1" spc="-26">
                          <a:solidFill>
                            <a:srgbClr val="000000"/>
                          </a:solidFill>
                          <a:latin typeface="Cambria Math" panose="02040503050406030204" pitchFamily="18" charset="0"/>
                          <a:sym typeface="Graphik Compact Regular"/>
                        </a:rPr>
                        <m:t>=1−</m:t>
                      </m:r>
                      <m:r>
                        <a:rPr lang="en-US" sz="2800" i="1" spc="-26">
                          <a:solidFill>
                            <a:srgbClr val="000000"/>
                          </a:solidFill>
                          <a:latin typeface="Cambria Math" panose="02040503050406030204" pitchFamily="18" charset="0"/>
                          <a:sym typeface="Graphik Compact Regular"/>
                        </a:rPr>
                        <m:t>𝐽</m:t>
                      </m:r>
                      <m:d>
                        <m:dPr>
                          <m:ctrlPr>
                            <a:rPr lang="en-US" sz="2800" i="1" spc="-26">
                              <a:solidFill>
                                <a:srgbClr val="000000"/>
                              </a:solidFill>
                              <a:latin typeface="Cambria Math" panose="02040503050406030204" pitchFamily="18" charset="0"/>
                              <a:sym typeface="Graphik Compact Regular"/>
                            </a:rPr>
                          </m:ctrlPr>
                        </m:dPr>
                        <m:e>
                          <m:r>
                            <a:rPr lang="en-US" sz="2800" i="1" spc="-26">
                              <a:solidFill>
                                <a:srgbClr val="000000"/>
                              </a:solidFill>
                              <a:latin typeface="Cambria Math" panose="02040503050406030204" pitchFamily="18" charset="0"/>
                              <a:sym typeface="Graphik Compact Regular"/>
                            </a:rPr>
                            <m:t>𝑥</m:t>
                          </m:r>
                          <m:r>
                            <a:rPr lang="en-US" sz="2800" i="1" spc="-26">
                              <a:solidFill>
                                <a:srgbClr val="000000"/>
                              </a:solidFill>
                              <a:latin typeface="Cambria Math" panose="02040503050406030204" pitchFamily="18" charset="0"/>
                              <a:sym typeface="Graphik Compact Regular"/>
                            </a:rPr>
                            <m:t>,</m:t>
                          </m:r>
                          <m:r>
                            <a:rPr lang="en-US" sz="2800" i="1" spc="-26">
                              <a:solidFill>
                                <a:srgbClr val="000000"/>
                              </a:solidFill>
                              <a:latin typeface="Cambria Math" panose="02040503050406030204" pitchFamily="18" charset="0"/>
                              <a:sym typeface="Graphik Compact Regular"/>
                            </a:rPr>
                            <m:t>𝑦</m:t>
                          </m:r>
                        </m:e>
                      </m:d>
                    </m:oMath>
                  </m:oMathPara>
                </a14:m>
                <a:endParaRPr lang="es-ES_tradnl" sz="2800" spc="-26" dirty="0">
                  <a:solidFill>
                    <a:srgbClr val="000000"/>
                  </a:solidFill>
                  <a:sym typeface="Graphik Compact Regular"/>
                </a:endParaRPr>
              </a:p>
            </p:txBody>
          </p:sp>
        </mc:Choice>
        <mc:Fallback>
          <p:sp>
            <p:nvSpPr>
              <p:cNvPr id="7" name="TextBox 6">
                <a:extLst>
                  <a:ext uri="{FF2B5EF4-FFF2-40B4-BE49-F238E27FC236}">
                    <a16:creationId xmlns:a16="http://schemas.microsoft.com/office/drawing/2014/main" id="{C3224167-407E-0F6E-A9A9-52FD9F0A6802}"/>
                  </a:ext>
                </a:extLst>
              </p:cNvPr>
              <p:cNvSpPr txBox="1">
                <a:spLocks noRot="1" noChangeAspect="1" noMove="1" noResize="1" noEditPoints="1" noAdjustHandles="1" noChangeArrowheads="1" noChangeShapeType="1" noTextEdit="1"/>
              </p:cNvSpPr>
              <p:nvPr/>
            </p:nvSpPr>
            <p:spPr>
              <a:xfrm>
                <a:off x="3917231" y="4618036"/>
                <a:ext cx="4539727" cy="563680"/>
              </a:xfrm>
              <a:prstGeom prst="rect">
                <a:avLst/>
              </a:prstGeom>
              <a:blipFill>
                <a:blip r:embed="rId4"/>
                <a:stretch>
                  <a:fillRect b="-1087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67179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sz="2400" dirty="0"/>
              <a:t>Se usa típicamente con vectores booleanos, en donde se mide la cantidad de elementos del vector que son diferentes entre sí.</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TextBox 4">
            <a:extLst>
              <a:ext uri="{FF2B5EF4-FFF2-40B4-BE49-F238E27FC236}">
                <a16:creationId xmlns:a16="http://schemas.microsoft.com/office/drawing/2014/main" id="{B6C6D44F-D3E5-2D89-47B8-AB78164AF09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Distancia de </a:t>
            </a:r>
            <a:r>
              <a:rPr lang="es-ES_tradnl" sz="2400" dirty="0" err="1">
                <a:latin typeface="+mj-lt"/>
              </a:rPr>
              <a:t>Hamming</a:t>
            </a:r>
            <a:endParaRPr lang="es-ES_tradnl" sz="2400" dirty="0">
              <a:latin typeface="+mj-lt"/>
            </a:endParaRPr>
          </a:p>
        </p:txBody>
      </p:sp>
      <p:pic>
        <p:nvPicPr>
          <p:cNvPr id="9" name="223.png" descr="223.png">
            <a:extLst>
              <a:ext uri="{FF2B5EF4-FFF2-40B4-BE49-F238E27FC236}">
                <a16:creationId xmlns:a16="http://schemas.microsoft.com/office/drawing/2014/main" id="{8177C4DB-761F-DD29-B87A-ACD9D88889AA}"/>
              </a:ext>
            </a:extLst>
          </p:cNvPr>
          <p:cNvPicPr>
            <a:picLocks noChangeAspect="1"/>
          </p:cNvPicPr>
          <p:nvPr/>
        </p:nvPicPr>
        <p:blipFill>
          <a:blip r:embed="rId3"/>
          <a:stretch>
            <a:fillRect/>
          </a:stretch>
        </p:blipFill>
        <p:spPr>
          <a:xfrm>
            <a:off x="3978509" y="3615245"/>
            <a:ext cx="4234982" cy="841711"/>
          </a:xfrm>
          <a:prstGeom prst="rect">
            <a:avLst/>
          </a:prstGeom>
          <a:ln w="12700">
            <a:miter lim="400000"/>
          </a:ln>
        </p:spPr>
      </p:pic>
    </p:spTree>
    <p:extLst>
      <p:ext uri="{BB962C8B-B14F-4D97-AF65-F5344CB8AC3E}">
        <p14:creationId xmlns:p14="http://schemas.microsoft.com/office/powerpoint/2010/main" val="410539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6047"/>
            <a:ext cx="10691264" cy="4163166"/>
          </a:xfrm>
        </p:spPr>
        <p:txBody>
          <a:bodyPr>
            <a:normAutofit fontScale="85000" lnSpcReduction="10000"/>
          </a:bodyPr>
          <a:lstStyle/>
          <a:p>
            <a:pPr marL="0" indent="0">
              <a:buNone/>
            </a:pPr>
            <a:r>
              <a:rPr lang="es-ES" sz="2400" dirty="0"/>
              <a:t>Dada la métrica de distancia, debemos definir el valor de k, que es quien define con cuantos vecinos se usará para determinar la clasificación de un punto. </a:t>
            </a:r>
          </a:p>
          <a:p>
            <a:pPr marL="0" indent="0">
              <a:buNone/>
            </a:pPr>
            <a:r>
              <a:rPr lang="es-ES" sz="2400" dirty="0"/>
              <a:t>Por ejemplo, si k=1, la observación se asignará a la misma clase de su vecino más cercano.</a:t>
            </a:r>
          </a:p>
          <a:p>
            <a:pPr marL="0" indent="0">
              <a:buNone/>
            </a:pPr>
            <a:r>
              <a:rPr lang="es-ES" sz="2400" dirty="0"/>
              <a:t>Definir k, el cual es un híper-parámetro junto al tipo de distancia elegida, </a:t>
            </a:r>
            <a:r>
              <a:rPr lang="es-ES" sz="2400" b="1" dirty="0">
                <a:solidFill>
                  <a:schemeClr val="accent2"/>
                </a:solidFill>
              </a:rPr>
              <a:t>es un acto de equilibrio</a:t>
            </a:r>
            <a:r>
              <a:rPr lang="es-ES" sz="2400" dirty="0"/>
              <a:t>. </a:t>
            </a:r>
          </a:p>
          <a:p>
            <a:pPr marL="0" indent="0">
              <a:buNone/>
            </a:pPr>
            <a:r>
              <a:rPr lang="es-ES" sz="2400" dirty="0"/>
              <a:t>Valores bajos de k pueden tener una </a:t>
            </a:r>
            <a:r>
              <a:rPr lang="es-ES" sz="2400" b="1" dirty="0">
                <a:solidFill>
                  <a:schemeClr val="accent6"/>
                </a:solidFill>
              </a:rPr>
              <a:t>varianza alta</a:t>
            </a:r>
            <a:r>
              <a:rPr lang="es-ES" sz="2400" dirty="0"/>
              <a:t>, pero un </a:t>
            </a:r>
            <a:r>
              <a:rPr lang="es-ES" sz="2400" b="1" dirty="0">
                <a:solidFill>
                  <a:schemeClr val="accent3"/>
                </a:solidFill>
              </a:rPr>
              <a:t>sesgo bajo</a:t>
            </a:r>
            <a:r>
              <a:rPr lang="es-ES" sz="2400" dirty="0"/>
              <a:t>, y valores altos de k un </a:t>
            </a:r>
            <a:r>
              <a:rPr lang="es-ES" sz="2400" b="1" dirty="0">
                <a:solidFill>
                  <a:schemeClr val="accent3"/>
                </a:solidFill>
              </a:rPr>
              <a:t>sesgo alto </a:t>
            </a:r>
            <a:r>
              <a:rPr lang="es-ES" sz="2400" dirty="0"/>
              <a:t>y </a:t>
            </a:r>
            <a:r>
              <a:rPr lang="es-ES" sz="2400" b="1" dirty="0">
                <a:solidFill>
                  <a:schemeClr val="accent6"/>
                </a:solidFill>
              </a:rPr>
              <a:t>poca varianza</a:t>
            </a:r>
            <a:r>
              <a:rPr lang="es-ES" sz="2400" dirty="0"/>
              <a:t>. </a:t>
            </a:r>
          </a:p>
          <a:p>
            <a:pPr marL="0" indent="0">
              <a:buNone/>
            </a:pPr>
            <a:r>
              <a:rPr lang="es-ES" sz="2400" dirty="0"/>
              <a:t>En general, se recomienda tener un número impar para k para evitar empates en la clasificación.</a:t>
            </a:r>
          </a:p>
          <a:p>
            <a:pPr marL="0" indent="0">
              <a:buNone/>
            </a:pPr>
            <a:r>
              <a:rPr lang="es-ES" sz="2400" dirty="0"/>
              <a:t>Este algoritmo no tiene “entrenamiento” ya que debe guardar todo el </a:t>
            </a:r>
            <a:r>
              <a:rPr lang="es-ES" sz="2400" dirty="0" err="1"/>
              <a:t>dataset</a:t>
            </a:r>
            <a:r>
              <a:rPr lang="es-ES" sz="2400" dirty="0"/>
              <a:t> para evaluar a nuevos valores a que clase pertenece. Si el </a:t>
            </a:r>
            <a:r>
              <a:rPr lang="es-ES" sz="2400" dirty="0" err="1"/>
              <a:t>dataset</a:t>
            </a:r>
            <a:r>
              <a:rPr lang="es-ES" sz="2400" dirty="0"/>
              <a:t> de entrenamiento es muy grande, puede tener dificultades para almacenarse o ejecutarse.</a:t>
            </a:r>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5825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Clasificador </a:t>
            </a:r>
            <a:r>
              <a:rPr lang="es-ES_tradnl" dirty="0" err="1"/>
              <a:t>Knn</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3" name="Footer Placeholder 4">
            <a:extLst>
              <a:ext uri="{FF2B5EF4-FFF2-40B4-BE49-F238E27FC236}">
                <a16:creationId xmlns:a16="http://schemas.microsoft.com/office/drawing/2014/main" id="{DFDDD503-1B50-6CE4-8C43-D55A1B7380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8" name="rect23432fddd2.png" descr="rect23432fddd2.png">
            <a:extLst>
              <a:ext uri="{FF2B5EF4-FFF2-40B4-BE49-F238E27FC236}">
                <a16:creationId xmlns:a16="http://schemas.microsoft.com/office/drawing/2014/main" id="{048FE2AE-57E0-36D8-FA23-96306952B336}"/>
              </a:ext>
            </a:extLst>
          </p:cNvPr>
          <p:cNvPicPr>
            <a:picLocks noChangeAspect="1"/>
          </p:cNvPicPr>
          <p:nvPr/>
        </p:nvPicPr>
        <p:blipFill>
          <a:blip r:embed="rId3"/>
          <a:stretch>
            <a:fillRect/>
          </a:stretch>
        </p:blipFill>
        <p:spPr>
          <a:xfrm>
            <a:off x="1390736" y="2276436"/>
            <a:ext cx="9410528" cy="2815518"/>
          </a:xfrm>
          <a:prstGeom prst="rect">
            <a:avLst/>
          </a:prstGeom>
          <a:ln w="12700">
            <a:miter lim="400000"/>
          </a:ln>
        </p:spPr>
      </p:pic>
    </p:spTree>
    <p:extLst>
      <p:ext uri="{BB962C8B-B14F-4D97-AF65-F5344CB8AC3E}">
        <p14:creationId xmlns:p14="http://schemas.microsoft.com/office/powerpoint/2010/main" val="905393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Métricas de Evaluación</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Supongamos que tenemos un modelo de clasificación encargado de medir si un correo es SPAM o no:</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r>
              <a:rPr lang="es-ES_tradnl" dirty="0"/>
              <a:t>¿Como medimos la calidad de este clasificador? ¿Como sé que funciona bien?</a:t>
            </a:r>
            <a:endParaRPr lang="es-ES_tradnl" sz="2400" dirty="0"/>
          </a:p>
          <a:p>
            <a:pPr marL="0" indent="0">
              <a:buNone/>
            </a:pPr>
            <a:endParaRPr lang="es-ES_tradnl" sz="2400" dirty="0"/>
          </a:p>
        </p:txBody>
      </p:sp>
      <p:grpSp>
        <p:nvGrpSpPr>
          <p:cNvPr id="28" name="Group 27">
            <a:extLst>
              <a:ext uri="{FF2B5EF4-FFF2-40B4-BE49-F238E27FC236}">
                <a16:creationId xmlns:a16="http://schemas.microsoft.com/office/drawing/2014/main" id="{8D94AD02-D655-852E-C15C-D6206D720F99}"/>
              </a:ext>
            </a:extLst>
          </p:cNvPr>
          <p:cNvGrpSpPr/>
          <p:nvPr/>
        </p:nvGrpSpPr>
        <p:grpSpPr>
          <a:xfrm>
            <a:off x="3678116" y="2848140"/>
            <a:ext cx="5535253" cy="2181062"/>
            <a:chOff x="2878015" y="2821761"/>
            <a:chExt cx="7466519" cy="2942041"/>
          </a:xfrm>
        </p:grpSpPr>
        <p:pic>
          <p:nvPicPr>
            <p:cNvPr id="10" name="Graphic 9" descr="Envelope with solid fill">
              <a:extLst>
                <a:ext uri="{FF2B5EF4-FFF2-40B4-BE49-F238E27FC236}">
                  <a16:creationId xmlns:a16="http://schemas.microsoft.com/office/drawing/2014/main" id="{0245D576-1911-C4D9-D228-7B7C9FE157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8015" y="3650475"/>
              <a:ext cx="914400" cy="914400"/>
            </a:xfrm>
            <a:prstGeom prst="rect">
              <a:avLst/>
            </a:prstGeom>
          </p:spPr>
        </p:pic>
        <p:sp>
          <p:nvSpPr>
            <p:cNvPr id="11" name="Rounded Rectangle 10">
              <a:extLst>
                <a:ext uri="{FF2B5EF4-FFF2-40B4-BE49-F238E27FC236}">
                  <a16:creationId xmlns:a16="http://schemas.microsoft.com/office/drawing/2014/main" id="{703DCE1E-0FAB-014C-2B45-677D81ACF20B}"/>
                </a:ext>
              </a:extLst>
            </p:cNvPr>
            <p:cNvSpPr/>
            <p:nvPr/>
          </p:nvSpPr>
          <p:spPr>
            <a:xfrm>
              <a:off x="4863429" y="3373518"/>
              <a:ext cx="2270303" cy="146831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Clasificador</a:t>
              </a:r>
            </a:p>
          </p:txBody>
        </p:sp>
        <p:cxnSp>
          <p:nvCxnSpPr>
            <p:cNvPr id="13" name="Straight Arrow Connector 12">
              <a:extLst>
                <a:ext uri="{FF2B5EF4-FFF2-40B4-BE49-F238E27FC236}">
                  <a16:creationId xmlns:a16="http://schemas.microsoft.com/office/drawing/2014/main" id="{96A25A7A-51FC-F654-80AD-6A7D5D02036A}"/>
                </a:ext>
              </a:extLst>
            </p:cNvPr>
            <p:cNvCxnSpPr>
              <a:cxnSpLocks/>
            </p:cNvCxnSpPr>
            <p:nvPr/>
          </p:nvCxnSpPr>
          <p:spPr>
            <a:xfrm>
              <a:off x="3719146" y="4107674"/>
              <a:ext cx="11442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6" name="Graphic 15" descr="Devil face with solid fill with solid fill">
              <a:extLst>
                <a:ext uri="{FF2B5EF4-FFF2-40B4-BE49-F238E27FC236}">
                  <a16:creationId xmlns:a16="http://schemas.microsoft.com/office/drawing/2014/main" id="{E0E90E06-3483-6B39-4AF4-8AB813D3D5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5724" y="4537928"/>
              <a:ext cx="914400" cy="914400"/>
            </a:xfrm>
            <a:prstGeom prst="rect">
              <a:avLst/>
            </a:prstGeom>
          </p:spPr>
        </p:pic>
        <p:pic>
          <p:nvPicPr>
            <p:cNvPr id="20" name="Graphic 19" descr="Sunglasses face with solid fill with solid fill">
              <a:extLst>
                <a:ext uri="{FF2B5EF4-FFF2-40B4-BE49-F238E27FC236}">
                  <a16:creationId xmlns:a16="http://schemas.microsoft.com/office/drawing/2014/main" id="{6DE9888D-267D-8CD4-CEAA-CCF549D87E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5724" y="2821761"/>
              <a:ext cx="914400" cy="914400"/>
            </a:xfrm>
            <a:prstGeom prst="rect">
              <a:avLst/>
            </a:prstGeom>
          </p:spPr>
        </p:pic>
        <p:sp>
          <p:nvSpPr>
            <p:cNvPr id="21" name="TextBox 20">
              <a:extLst>
                <a:ext uri="{FF2B5EF4-FFF2-40B4-BE49-F238E27FC236}">
                  <a16:creationId xmlns:a16="http://schemas.microsoft.com/office/drawing/2014/main" id="{32EB4B67-ECF2-4AF8-D54C-C129F98083A7}"/>
                </a:ext>
              </a:extLst>
            </p:cNvPr>
            <p:cNvSpPr txBox="1"/>
            <p:nvPr/>
          </p:nvSpPr>
          <p:spPr>
            <a:xfrm>
              <a:off x="8881313" y="3659132"/>
              <a:ext cx="1463221" cy="369332"/>
            </a:xfrm>
            <a:prstGeom prst="rect">
              <a:avLst/>
            </a:prstGeom>
            <a:noFill/>
          </p:spPr>
          <p:txBody>
            <a:bodyPr wrap="none" rtlCol="0">
              <a:spAutoFit/>
            </a:bodyPr>
            <a:lstStyle/>
            <a:p>
              <a:pPr algn="ctr"/>
              <a:r>
                <a:rPr lang="es-ES_tradnl" dirty="0"/>
                <a:t>No es SPAM</a:t>
              </a:r>
            </a:p>
          </p:txBody>
        </p:sp>
        <p:sp>
          <p:nvSpPr>
            <p:cNvPr id="22" name="TextBox 21">
              <a:extLst>
                <a:ext uri="{FF2B5EF4-FFF2-40B4-BE49-F238E27FC236}">
                  <a16:creationId xmlns:a16="http://schemas.microsoft.com/office/drawing/2014/main" id="{88CC2051-B786-0D23-D24B-0CA70380437F}"/>
                </a:ext>
              </a:extLst>
            </p:cNvPr>
            <p:cNvSpPr txBox="1"/>
            <p:nvPr/>
          </p:nvSpPr>
          <p:spPr>
            <a:xfrm>
              <a:off x="9043216" y="5394470"/>
              <a:ext cx="1139414" cy="369332"/>
            </a:xfrm>
            <a:prstGeom prst="rect">
              <a:avLst/>
            </a:prstGeom>
            <a:noFill/>
          </p:spPr>
          <p:txBody>
            <a:bodyPr wrap="none" rtlCol="0">
              <a:spAutoFit/>
            </a:bodyPr>
            <a:lstStyle/>
            <a:p>
              <a:pPr algn="ctr"/>
              <a:r>
                <a:rPr lang="es-ES_tradnl" dirty="0"/>
                <a:t>Es SPAM</a:t>
              </a:r>
            </a:p>
          </p:txBody>
        </p:sp>
        <p:cxnSp>
          <p:nvCxnSpPr>
            <p:cNvPr id="23" name="Straight Arrow Connector 22">
              <a:extLst>
                <a:ext uri="{FF2B5EF4-FFF2-40B4-BE49-F238E27FC236}">
                  <a16:creationId xmlns:a16="http://schemas.microsoft.com/office/drawing/2014/main" id="{BA7ED4D5-F575-915B-FDA0-B32E67E5EC81}"/>
                </a:ext>
              </a:extLst>
            </p:cNvPr>
            <p:cNvCxnSpPr>
              <a:cxnSpLocks/>
            </p:cNvCxnSpPr>
            <p:nvPr/>
          </p:nvCxnSpPr>
          <p:spPr>
            <a:xfrm flipV="1">
              <a:off x="7133733" y="3278961"/>
              <a:ext cx="1909483" cy="8245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F9663E9-691F-10A8-9AEB-6A368D2913B7}"/>
                </a:ext>
              </a:extLst>
            </p:cNvPr>
            <p:cNvCxnSpPr>
              <a:cxnSpLocks/>
              <a:stCxn id="11" idx="3"/>
            </p:cNvCxnSpPr>
            <p:nvPr/>
          </p:nvCxnSpPr>
          <p:spPr>
            <a:xfrm>
              <a:off x="7133732" y="4107676"/>
              <a:ext cx="1905451" cy="9944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 name="Footer Placeholder 4">
            <a:extLst>
              <a:ext uri="{FF2B5EF4-FFF2-40B4-BE49-F238E27FC236}">
                <a16:creationId xmlns:a16="http://schemas.microsoft.com/office/drawing/2014/main" id="{6B716D8B-EC00-B328-0B5C-5EFD13AB9A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34702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6851631" cy="4354925"/>
          </a:xfrm>
        </p:spPr>
        <p:txBody>
          <a:bodyPr>
            <a:normAutofit fontScale="92500"/>
          </a:bodyPr>
          <a:lstStyle/>
          <a:p>
            <a:pPr marL="0" indent="0">
              <a:buNone/>
            </a:pPr>
            <a:r>
              <a:rPr lang="es-ES" sz="2400" dirty="0"/>
              <a:t>Si tenemos un problema donde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se llama un </a:t>
            </a:r>
            <a:r>
              <a:rPr lang="es-ES" sz="2400" b="1" dirty="0">
                <a:solidFill>
                  <a:schemeClr val="accent6">
                    <a:lumMod val="60000"/>
                    <a:lumOff val="40000"/>
                  </a:schemeClr>
                </a:solidFill>
              </a:rPr>
              <a:t>problema de regresión</a:t>
            </a:r>
            <a:r>
              <a:rPr lang="es-ES" sz="2400" dirty="0"/>
              <a:t>.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
        <p:nvSpPr>
          <p:cNvPr id="3" name="Footer Placeholder 4">
            <a:extLst>
              <a:ext uri="{FF2B5EF4-FFF2-40B4-BE49-F238E27FC236}">
                <a16:creationId xmlns:a16="http://schemas.microsoft.com/office/drawing/2014/main" id="{CA0E05FB-71ED-1435-7E7A-F9BEA18AB80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23741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dirty="0"/>
              <a:t>¿Como medimos la calidad de este clasificador? ¿Como sé que funciona bien?</a:t>
            </a:r>
          </a:p>
          <a:p>
            <a:pPr marL="0" indent="0">
              <a:buNone/>
            </a:pPr>
            <a:r>
              <a:rPr lang="es-ES_tradnl" dirty="0"/>
              <a:t>Uno piensa intuitivamente en tasa de aciertos. Pero los </a:t>
            </a:r>
            <a:r>
              <a:rPr lang="es-ES_tradnl" dirty="0">
                <a:solidFill>
                  <a:schemeClr val="accent4">
                    <a:lumMod val="75000"/>
                  </a:schemeClr>
                </a:solidFill>
              </a:rPr>
              <a:t>SPAM</a:t>
            </a:r>
            <a:r>
              <a:rPr lang="es-ES_tradnl" dirty="0"/>
              <a:t> son mucho menos que los </a:t>
            </a:r>
            <a:r>
              <a:rPr lang="es-ES_tradnl" dirty="0">
                <a:solidFill>
                  <a:schemeClr val="accent4">
                    <a:lumMod val="75000"/>
                  </a:schemeClr>
                </a:solidFill>
              </a:rPr>
              <a:t>no SPAM</a:t>
            </a:r>
            <a:r>
              <a:rPr lang="es-ES_tradnl" dirty="0"/>
              <a:t>, supongamos que tenemos una relación 1 a 1000. </a:t>
            </a:r>
          </a:p>
          <a:p>
            <a:pPr marL="0" indent="0">
              <a:buNone/>
            </a:pPr>
            <a:r>
              <a:rPr lang="es-ES_tradnl" dirty="0"/>
              <a:t>Entonces un modelo que clasifica a todo como </a:t>
            </a:r>
            <a:r>
              <a:rPr lang="es-ES_tradnl" dirty="0">
                <a:solidFill>
                  <a:schemeClr val="accent4">
                    <a:lumMod val="75000"/>
                  </a:schemeClr>
                </a:solidFill>
              </a:rPr>
              <a:t>no SPAM</a:t>
            </a:r>
            <a:r>
              <a:rPr lang="es-ES_tradnl" dirty="0"/>
              <a:t>, va a tener una tasa de acierto de:</a:t>
            </a:r>
          </a:p>
          <a:p>
            <a:pPr marL="0" indent="0" algn="ctr">
              <a:buNone/>
            </a:pPr>
            <a:r>
              <a:rPr lang="es-ES_tradnl" sz="2800" dirty="0"/>
              <a:t>99.9%</a:t>
            </a:r>
          </a:p>
          <a:p>
            <a:pPr marL="0" indent="0">
              <a:buNone/>
            </a:pPr>
            <a:r>
              <a:rPr lang="es-ES_tradnl" dirty="0"/>
              <a:t>Entonces, ¿seguimos pensando que la tasa de acierto es una buena métrica? </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CE95181D-85A6-BCD1-B30B-B424EC1DF3B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99736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907931"/>
            <a:ext cx="10591799" cy="4202723"/>
          </a:xfrm>
        </p:spPr>
        <p:txBody>
          <a:bodyPr>
            <a:normAutofit/>
          </a:bodyPr>
          <a:lstStyle/>
          <a:p>
            <a:pPr marL="0" indent="0">
              <a:buNone/>
            </a:pPr>
            <a:r>
              <a:rPr lang="es-ES_tradnl" sz="1600" dirty="0"/>
              <a:t>Entonces, es importante para saber si el clasificador binario es bueno o malo, entender cómo se puede equivocar. </a:t>
            </a:r>
          </a:p>
          <a:p>
            <a:pPr marL="0" indent="0">
              <a:buNone/>
            </a:pPr>
            <a:r>
              <a:rPr lang="es-ES_tradnl" sz="1600" dirty="0"/>
              <a:t>Supongamos que, si el clasificador dice que es SPAM, entonces la salida es positiva, y si no es negativo, con eso podemos tener los siguientes casos en comparación con el verdadero valor</a:t>
            </a:r>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dirty="0"/>
          </a:p>
          <a:p>
            <a:pPr marL="0" indent="0">
              <a:buNone/>
            </a:pPr>
            <a:endParaRPr lang="es-ES_tradnl" sz="2400" dirty="0"/>
          </a:p>
          <a:p>
            <a:pPr marL="0" indent="0">
              <a:buNone/>
            </a:pPr>
            <a:endParaRPr lang="es-ES_tradnl" sz="2400" dirty="0"/>
          </a:p>
        </p:txBody>
      </p:sp>
      <p:sp>
        <p:nvSpPr>
          <p:cNvPr id="3" name="Rectangle 2">
            <a:extLst>
              <a:ext uri="{FF2B5EF4-FFF2-40B4-BE49-F238E27FC236}">
                <a16:creationId xmlns:a16="http://schemas.microsoft.com/office/drawing/2014/main" id="{40AFDA64-6C30-0259-8AF7-CDE9D4AE9504}"/>
              </a:ext>
            </a:extLst>
          </p:cNvPr>
          <p:cNvSpPr/>
          <p:nvPr/>
        </p:nvSpPr>
        <p:spPr>
          <a:xfrm>
            <a:off x="4639406"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positivo (TP)</a:t>
            </a:r>
          </a:p>
        </p:txBody>
      </p:sp>
      <p:sp>
        <p:nvSpPr>
          <p:cNvPr id="4" name="Rectangle 3">
            <a:extLst>
              <a:ext uri="{FF2B5EF4-FFF2-40B4-BE49-F238E27FC236}">
                <a16:creationId xmlns:a16="http://schemas.microsoft.com/office/drawing/2014/main" id="{5F4E83A0-2D87-9745-979B-BBBC17339EC4}"/>
              </a:ext>
            </a:extLst>
          </p:cNvPr>
          <p:cNvSpPr/>
          <p:nvPr/>
        </p:nvSpPr>
        <p:spPr>
          <a:xfrm>
            <a:off x="6532683" y="3874421"/>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positivo (FP)</a:t>
            </a:r>
          </a:p>
        </p:txBody>
      </p:sp>
      <p:sp>
        <p:nvSpPr>
          <p:cNvPr id="8" name="Rectangle 7">
            <a:extLst>
              <a:ext uri="{FF2B5EF4-FFF2-40B4-BE49-F238E27FC236}">
                <a16:creationId xmlns:a16="http://schemas.microsoft.com/office/drawing/2014/main" id="{1837AEC9-CBF3-D7F8-5DF6-A49DB44C6F09}"/>
              </a:ext>
            </a:extLst>
          </p:cNvPr>
          <p:cNvSpPr/>
          <p:nvPr/>
        </p:nvSpPr>
        <p:spPr>
          <a:xfrm>
            <a:off x="4639406"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Falso negativo (FN)</a:t>
            </a:r>
          </a:p>
        </p:txBody>
      </p:sp>
      <p:sp>
        <p:nvSpPr>
          <p:cNvPr id="10" name="Rectangle 9">
            <a:extLst>
              <a:ext uri="{FF2B5EF4-FFF2-40B4-BE49-F238E27FC236}">
                <a16:creationId xmlns:a16="http://schemas.microsoft.com/office/drawing/2014/main" id="{E7B0BC46-D46D-2EDD-1F1E-126F51ECD6B2}"/>
              </a:ext>
            </a:extLst>
          </p:cNvPr>
          <p:cNvSpPr/>
          <p:nvPr/>
        </p:nvSpPr>
        <p:spPr>
          <a:xfrm>
            <a:off x="6532683" y="4849879"/>
            <a:ext cx="1661747" cy="7297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Verdadero negativo (TN)</a:t>
            </a:r>
          </a:p>
        </p:txBody>
      </p:sp>
      <p:sp>
        <p:nvSpPr>
          <p:cNvPr id="11" name="TextBox 10">
            <a:extLst>
              <a:ext uri="{FF2B5EF4-FFF2-40B4-BE49-F238E27FC236}">
                <a16:creationId xmlns:a16="http://schemas.microsoft.com/office/drawing/2014/main" id="{94488895-EE1B-17F7-B903-07783C675584}"/>
              </a:ext>
            </a:extLst>
          </p:cNvPr>
          <p:cNvSpPr txBox="1"/>
          <p:nvPr/>
        </p:nvSpPr>
        <p:spPr>
          <a:xfrm rot="16200000">
            <a:off x="2669571" y="4455674"/>
            <a:ext cx="2082621" cy="338554"/>
          </a:xfrm>
          <a:prstGeom prst="rect">
            <a:avLst/>
          </a:prstGeom>
          <a:noFill/>
        </p:spPr>
        <p:txBody>
          <a:bodyPr wrap="none" rtlCol="0">
            <a:spAutoFit/>
          </a:bodyPr>
          <a:lstStyle/>
          <a:p>
            <a:pPr algn="ctr"/>
            <a:r>
              <a:rPr lang="es-ES_tradnl" sz="1600" dirty="0"/>
              <a:t>Salida del clasificador</a:t>
            </a:r>
          </a:p>
        </p:txBody>
      </p:sp>
      <p:sp>
        <p:nvSpPr>
          <p:cNvPr id="12" name="TextBox 11">
            <a:extLst>
              <a:ext uri="{FF2B5EF4-FFF2-40B4-BE49-F238E27FC236}">
                <a16:creationId xmlns:a16="http://schemas.microsoft.com/office/drawing/2014/main" id="{5C5B31F7-55AE-A4EC-45F8-2C8321EEFBF7}"/>
              </a:ext>
            </a:extLst>
          </p:cNvPr>
          <p:cNvSpPr txBox="1"/>
          <p:nvPr/>
        </p:nvSpPr>
        <p:spPr>
          <a:xfrm>
            <a:off x="5749295" y="2996236"/>
            <a:ext cx="1566776" cy="338554"/>
          </a:xfrm>
          <a:prstGeom prst="rect">
            <a:avLst/>
          </a:prstGeom>
          <a:noFill/>
        </p:spPr>
        <p:txBody>
          <a:bodyPr wrap="none" rtlCol="0">
            <a:spAutoFit/>
          </a:bodyPr>
          <a:lstStyle/>
          <a:p>
            <a:pPr algn="ctr"/>
            <a:r>
              <a:rPr lang="es-ES_tradnl" sz="1600" dirty="0"/>
              <a:t>Valor verdadero</a:t>
            </a:r>
          </a:p>
        </p:txBody>
      </p:sp>
      <p:pic>
        <p:nvPicPr>
          <p:cNvPr id="13" name="Graphic 12" descr="Devil face with solid fill with solid fill">
            <a:extLst>
              <a:ext uri="{FF2B5EF4-FFF2-40B4-BE49-F238E27FC236}">
                <a16:creationId xmlns:a16="http://schemas.microsoft.com/office/drawing/2014/main" id="{EF56C3F0-FFAB-07B4-08CC-D953A2CE3F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541" y="4017069"/>
            <a:ext cx="444466" cy="444466"/>
          </a:xfrm>
          <a:prstGeom prst="rect">
            <a:avLst/>
          </a:prstGeom>
        </p:spPr>
      </p:pic>
      <p:pic>
        <p:nvPicPr>
          <p:cNvPr id="14" name="Graphic 13" descr="Devil face with solid fill with solid fill">
            <a:extLst>
              <a:ext uri="{FF2B5EF4-FFF2-40B4-BE49-F238E27FC236}">
                <a16:creationId xmlns:a16="http://schemas.microsoft.com/office/drawing/2014/main" id="{F5336317-E55B-8359-D8A3-677C48C10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8046" y="3361408"/>
            <a:ext cx="444466" cy="444466"/>
          </a:xfrm>
          <a:prstGeom prst="rect">
            <a:avLst/>
          </a:prstGeom>
        </p:spPr>
      </p:pic>
      <p:pic>
        <p:nvPicPr>
          <p:cNvPr id="15" name="Graphic 14" descr="Sunglasses face with solid fill with solid fill">
            <a:extLst>
              <a:ext uri="{FF2B5EF4-FFF2-40B4-BE49-F238E27FC236}">
                <a16:creationId xmlns:a16="http://schemas.microsoft.com/office/drawing/2014/main" id="{670E2EC9-EC14-E5F7-1B5F-91725D5DA2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2297" y="3331263"/>
            <a:ext cx="484549" cy="484549"/>
          </a:xfrm>
          <a:prstGeom prst="rect">
            <a:avLst/>
          </a:prstGeom>
        </p:spPr>
      </p:pic>
      <p:pic>
        <p:nvPicPr>
          <p:cNvPr id="16" name="Graphic 15" descr="Sunglasses face with solid fill with solid fill">
            <a:extLst>
              <a:ext uri="{FF2B5EF4-FFF2-40B4-BE49-F238E27FC236}">
                <a16:creationId xmlns:a16="http://schemas.microsoft.com/office/drawing/2014/main" id="{A98E74A3-BA13-F7A2-4F1D-B2C72E1DF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2411" y="4972485"/>
            <a:ext cx="484549" cy="484549"/>
          </a:xfrm>
          <a:prstGeom prst="rect">
            <a:avLst/>
          </a:prstGeom>
        </p:spPr>
      </p:pic>
      <p:sp>
        <p:nvSpPr>
          <p:cNvPr id="17" name="TextBox 16">
            <a:extLst>
              <a:ext uri="{FF2B5EF4-FFF2-40B4-BE49-F238E27FC236}">
                <a16:creationId xmlns:a16="http://schemas.microsoft.com/office/drawing/2014/main" id="{ABF9C7C4-652F-EC52-36E7-AC4CD147193D}"/>
              </a:ext>
            </a:extLst>
          </p:cNvPr>
          <p:cNvSpPr txBox="1"/>
          <p:nvPr/>
        </p:nvSpPr>
        <p:spPr>
          <a:xfrm>
            <a:off x="4066682" y="5800642"/>
            <a:ext cx="4562724" cy="369332"/>
          </a:xfrm>
          <a:prstGeom prst="rect">
            <a:avLst/>
          </a:prstGeom>
          <a:noFill/>
        </p:spPr>
        <p:txBody>
          <a:bodyPr wrap="none" rtlCol="0">
            <a:spAutoFit/>
          </a:bodyPr>
          <a:lstStyle/>
          <a:p>
            <a:r>
              <a:rPr lang="es-ES_tradnl" dirty="0"/>
              <a:t>Esta estructura se llama </a:t>
            </a:r>
            <a:r>
              <a:rPr lang="es-ES_tradnl" b="1" dirty="0">
                <a:solidFill>
                  <a:schemeClr val="accent6">
                    <a:lumMod val="75000"/>
                  </a:schemeClr>
                </a:solidFill>
              </a:rPr>
              <a:t>matriz de confusión</a:t>
            </a:r>
          </a:p>
        </p:txBody>
      </p:sp>
      <p:sp>
        <p:nvSpPr>
          <p:cNvPr id="18" name="Footer Placeholder 4">
            <a:extLst>
              <a:ext uri="{FF2B5EF4-FFF2-40B4-BE49-F238E27FC236}">
                <a16:creationId xmlns:a16="http://schemas.microsoft.com/office/drawing/2014/main" id="{0F951575-65AD-24E6-D663-A8D0C788112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2732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a:bodyPr>
          <a:lstStyle/>
          <a:p>
            <a:r>
              <a:rPr lang="es-ES_tradnl" sz="2400" b="1" dirty="0">
                <a:solidFill>
                  <a:schemeClr val="accent1">
                    <a:lumMod val="75000"/>
                  </a:schemeClr>
                </a:solidFill>
              </a:rPr>
              <a:t>Verdadero positivo: </a:t>
            </a:r>
            <a:r>
              <a:rPr lang="es-ES_tradnl" sz="2400" dirty="0"/>
              <a:t>Es aquellas observaciones que clasificamos como 1 y que realmente eran 1.</a:t>
            </a:r>
          </a:p>
          <a:p>
            <a:r>
              <a:rPr lang="es-ES_tradnl" sz="2400" b="1" dirty="0">
                <a:solidFill>
                  <a:schemeClr val="accent2">
                    <a:lumMod val="75000"/>
                  </a:schemeClr>
                </a:solidFill>
              </a:rPr>
              <a:t>Verdadero negativo: </a:t>
            </a:r>
            <a:r>
              <a:rPr lang="es-ES_tradnl" sz="2400" dirty="0"/>
              <a:t>Es aquellas observaciones que clasificamos como 0 y que realmente eran 0.</a:t>
            </a:r>
          </a:p>
          <a:p>
            <a:r>
              <a:rPr lang="es-ES_tradnl" sz="2400" b="1" dirty="0">
                <a:solidFill>
                  <a:schemeClr val="accent6">
                    <a:lumMod val="75000"/>
                  </a:schemeClr>
                </a:solidFill>
              </a:rPr>
              <a:t>Falso positivo: </a:t>
            </a:r>
            <a:r>
              <a:rPr lang="es-ES_tradnl" sz="2400" dirty="0"/>
              <a:t>Es aquellas observaciones que clasificamos como 1 y que realmente eran 0. Este tipo de error se llaman de tipo I.</a:t>
            </a:r>
          </a:p>
          <a:p>
            <a:r>
              <a:rPr lang="es-ES_tradnl" sz="2400" b="1" dirty="0">
                <a:solidFill>
                  <a:schemeClr val="accent4">
                    <a:lumMod val="75000"/>
                  </a:schemeClr>
                </a:solidFill>
              </a:rPr>
              <a:t>Falso negativo: </a:t>
            </a:r>
            <a:r>
              <a:rPr lang="es-ES_tradnl" sz="2400" dirty="0"/>
              <a:t>Es aquellas observaciones que clasificamos como 0 y que realmente eran 1. Este tipo de error se llaman de tipo II.</a:t>
            </a:r>
            <a:endParaRPr lang="es-ES_tradnl" sz="2800" dirty="0"/>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Footer Placeholder 4">
            <a:extLst>
              <a:ext uri="{FF2B5EF4-FFF2-40B4-BE49-F238E27FC236}">
                <a16:creationId xmlns:a16="http://schemas.microsoft.com/office/drawing/2014/main" id="{1395EA40-1721-FBFB-EDB1-9DFE5E5AEDA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322786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fontScale="85000" lnSpcReduction="10000"/>
              </a:bodyPr>
              <a:lstStyle/>
              <a:p>
                <a:pPr marL="0" indent="0">
                  <a:buNone/>
                </a:pPr>
                <a:r>
                  <a:rPr lang="es-ES_tradnl" sz="2400" dirty="0"/>
                  <a:t>El desempeño específico de clase también es importante en medicina y biología, donde los términos </a:t>
                </a:r>
                <a:r>
                  <a:rPr lang="es-ES_tradnl" sz="2400" b="1" dirty="0">
                    <a:solidFill>
                      <a:schemeClr val="accent6"/>
                    </a:solidFill>
                  </a:rPr>
                  <a:t>sensibilidad</a:t>
                </a:r>
                <a:r>
                  <a:rPr lang="es-ES_tradnl" sz="2400" dirty="0"/>
                  <a:t> y </a:t>
                </a:r>
                <a:r>
                  <a:rPr lang="es-ES_tradnl" sz="2400" b="1" dirty="0">
                    <a:solidFill>
                      <a:schemeClr val="accent1"/>
                    </a:solidFill>
                  </a:rPr>
                  <a:t>especificidad</a:t>
                </a:r>
                <a:r>
                  <a:rPr lang="es-ES_tradnl" sz="2400" dirty="0"/>
                  <a:t> caracterizan el desempeño de una prueba de detección:</a:t>
                </a:r>
              </a:p>
              <a:p>
                <a:r>
                  <a:rPr lang="es-ES_tradnl" sz="2400" b="1" dirty="0">
                    <a:solidFill>
                      <a:schemeClr val="accent6"/>
                    </a:solidFill>
                  </a:rPr>
                  <a:t>Sensibilidad (tasa de verdaderos positivos):</a:t>
                </a:r>
                <a:r>
                  <a:rPr lang="es-ES_tradnl" sz="2400" b="1" dirty="0">
                    <a:solidFill>
                      <a:schemeClr val="accent6">
                        <a:lumMod val="75000"/>
                      </a:schemeClr>
                    </a:solidFill>
                  </a:rPr>
                  <a:t> </a:t>
                </a:r>
                <a:r>
                  <a:rPr lang="es-ES_tradnl" sz="2400" dirty="0"/>
                  <a:t>Representa la capacidad del clasificador para detectar todos los casos positivos existentes en los datos.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𝑇𝑃𝑅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r>
                  <a:rPr lang="es-ES_tradnl" sz="2400" b="1" dirty="0">
                    <a:solidFill>
                      <a:schemeClr val="accent1"/>
                    </a:solidFill>
                  </a:rPr>
                  <a:t>Especificidad (Tasa de verdaderos negativos): </a:t>
                </a:r>
                <a:r>
                  <a:rPr lang="es-ES_tradnl" sz="2400" dirty="0"/>
                  <a:t>Indica la capacidad del clasificador para identificar correctamente los casos negativos.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𝑇𝑁𝑅</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𝑇𝑁</m:t>
                          </m:r>
                        </m:num>
                        <m:den>
                          <m:r>
                            <a:rPr lang="en-US" sz="2400" b="0" i="1" smtClean="0">
                              <a:latin typeface="Cambria Math" panose="02040503050406030204" pitchFamily="18" charset="0"/>
                            </a:rPr>
                            <m:t>𝑇𝑁</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pPr marL="0" indent="0">
                  <a:buNone/>
                </a:pPr>
                <a:endParaRPr lang="es-ES_tradnl" sz="2400" dirty="0"/>
              </a:p>
              <a:p>
                <a:pPr marL="0" indent="0">
                  <a:buNone/>
                </a:pPr>
                <a:endParaRPr lang="es-ES_tradnl" sz="2400" dirty="0"/>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478" t="-66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Footer Placeholder 4">
            <a:extLst>
              <a:ext uri="{FF2B5EF4-FFF2-40B4-BE49-F238E27FC236}">
                <a16:creationId xmlns:a16="http://schemas.microsoft.com/office/drawing/2014/main" id="{C0ED7660-451D-446A-4EF9-825F4E28F93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49634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Footer Placeholder 4">
            <a:extLst>
              <a:ext uri="{FF2B5EF4-FFF2-40B4-BE49-F238E27FC236}">
                <a16:creationId xmlns:a16="http://schemas.microsoft.com/office/drawing/2014/main" id="{33270A2F-670C-4AD9-0249-ED1FB392E74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35815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17527"/>
              </a:xfrm>
            </p:spPr>
            <p:txBody>
              <a:bodyPr>
                <a:normAutofit lnSpcReduction="10000"/>
              </a:bodyPr>
              <a:lstStyle/>
              <a:p>
                <a:pPr marL="0" indent="0">
                  <a:buNone/>
                </a:pPr>
                <a:r>
                  <a:rPr lang="es-ES_tradnl" sz="2400" dirty="0"/>
                  <a:t>Volviendo a nuestro clasificador que dice que todo no es SPAM, tendríamos: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𝑆𝑒𝑛𝑠𝑖𝑏𝑖𝑙𝑖𝑑𝑎𝑑</m:t>
                      </m:r>
                      <m:r>
                        <a:rPr lang="en-US" sz="2400" b="0" i="1" smtClean="0">
                          <a:latin typeface="Cambria Math" panose="02040503050406030204" pitchFamily="18" charset="0"/>
                        </a:rPr>
                        <m:t>=0    </m:t>
                      </m:r>
                      <m:r>
                        <a:rPr lang="en-US" sz="2400" b="0" i="1" smtClean="0">
                          <a:latin typeface="Cambria Math" panose="02040503050406030204" pitchFamily="18" charset="0"/>
                        </a:rPr>
                        <m:t>𝐸𝑠𝑝𝑒𝑐𝑖𝑓𝑖𝑐𝑖𝑑𝑎𝑑</m:t>
                      </m:r>
                      <m:r>
                        <a:rPr lang="en-US" sz="2400" b="0" i="1" smtClean="0">
                          <a:latin typeface="Cambria Math" panose="02040503050406030204" pitchFamily="18" charset="0"/>
                        </a:rPr>
                        <m:t>=1</m:t>
                      </m:r>
                    </m:oMath>
                  </m:oMathPara>
                </a14:m>
                <a:endParaRPr lang="es-ES_tradnl" sz="2400" dirty="0"/>
              </a:p>
              <a:p>
                <a:pPr marL="0" indent="0">
                  <a:buNone/>
                </a:pPr>
                <a:r>
                  <a:rPr lang="es-ES_tradnl" sz="2400" dirty="0"/>
                  <a:t>La exactitud es la métrica que vimos, la tasa de aciertos: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𝑇𝑁</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𝑁</m:t>
                          </m:r>
                        </m:den>
                      </m:f>
                      <m:r>
                        <a:rPr lang="en-US" sz="2400" b="0" i="1" smtClean="0">
                          <a:latin typeface="Cambria Math" panose="02040503050406030204" pitchFamily="18" charset="0"/>
                        </a:rPr>
                        <m:t>=0.999</m:t>
                      </m:r>
                    </m:oMath>
                  </m:oMathPara>
                </a14:m>
                <a:endParaRPr lang="es-ES_tradnl" sz="2400" dirty="0"/>
              </a:p>
              <a:p>
                <a:pPr marL="0" indent="0">
                  <a:buNone/>
                </a:pPr>
                <a:r>
                  <a:rPr lang="es-ES_tradnl" sz="2400" dirty="0"/>
                  <a:t>Pero cuando tenemos desbalance de clases conviene calcular la exactitud balanceada:</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𝐸𝑥𝑎𝑐𝑡𝑖𝑡𝑢𝑑</m:t>
                      </m:r>
                      <m:r>
                        <a:rPr lang="en-US" sz="2400" b="0" i="1" smtClean="0">
                          <a:latin typeface="Cambria Math" panose="02040503050406030204" pitchFamily="18" charset="0"/>
                        </a:rPr>
                        <m:t> </m:t>
                      </m:r>
                      <m:r>
                        <a:rPr lang="en-US" sz="2400" b="0" i="1" smtClean="0">
                          <a:latin typeface="Cambria Math" panose="02040503050406030204" pitchFamily="18" charset="0"/>
                        </a:rPr>
                        <m:t>𝑏𝑎𝑙𝑎𝑛𝑐𝑒𝑎𝑑𝑎</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𝑇𝑃𝑅</m:t>
                          </m:r>
                          <m:r>
                            <a:rPr lang="en-US" sz="2400" b="0" i="1" smtClean="0">
                              <a:latin typeface="Cambria Math" panose="02040503050406030204" pitchFamily="18" charset="0"/>
                            </a:rPr>
                            <m:t>+</m:t>
                          </m:r>
                          <m:r>
                            <a:rPr lang="en-US" sz="2400" b="0" i="1" smtClean="0">
                              <a:latin typeface="Cambria Math" panose="02040503050406030204" pitchFamily="18" charset="0"/>
                            </a:rPr>
                            <m:t>𝑇𝑁𝑅</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=0.5</m:t>
                      </m:r>
                    </m:oMath>
                  </m:oMathPara>
                </a14:m>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293126"/>
                <a:ext cx="10591799" cy="3817527"/>
              </a:xfrm>
              <a:blipFill>
                <a:blip r:embed="rId4"/>
                <a:stretch>
                  <a:fillRect l="-837" t="-1329"/>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Matriz de confusión</a:t>
            </a:r>
          </a:p>
        </p:txBody>
      </p:sp>
      <p:sp>
        <p:nvSpPr>
          <p:cNvPr id="3" name="Rectangle 2">
            <a:extLst>
              <a:ext uri="{FF2B5EF4-FFF2-40B4-BE49-F238E27FC236}">
                <a16:creationId xmlns:a16="http://schemas.microsoft.com/office/drawing/2014/main" id="{7C72AF56-E523-A81B-9169-6CB0A9F7F266}"/>
              </a:ext>
            </a:extLst>
          </p:cNvPr>
          <p:cNvSpPr/>
          <p:nvPr/>
        </p:nvSpPr>
        <p:spPr>
          <a:xfrm>
            <a:off x="8546123" y="5407269"/>
            <a:ext cx="562708" cy="5011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TextBox 3">
            <a:extLst>
              <a:ext uri="{FF2B5EF4-FFF2-40B4-BE49-F238E27FC236}">
                <a16:creationId xmlns:a16="http://schemas.microsoft.com/office/drawing/2014/main" id="{8C9F3711-8650-ABA0-9BD9-FDED31CA1397}"/>
              </a:ext>
            </a:extLst>
          </p:cNvPr>
          <p:cNvSpPr txBox="1"/>
          <p:nvPr/>
        </p:nvSpPr>
        <p:spPr>
          <a:xfrm>
            <a:off x="9348081" y="5104934"/>
            <a:ext cx="1804567" cy="923330"/>
          </a:xfrm>
          <a:prstGeom prst="rect">
            <a:avLst/>
          </a:prstGeom>
          <a:noFill/>
        </p:spPr>
        <p:txBody>
          <a:bodyPr wrap="square" rtlCol="0">
            <a:spAutoFit/>
          </a:bodyPr>
          <a:lstStyle/>
          <a:p>
            <a:r>
              <a:rPr lang="es-ES_tradnl" dirty="0">
                <a:solidFill>
                  <a:srgbClr val="C00000"/>
                </a:solidFill>
              </a:rPr>
              <a:t>Nos dice que el</a:t>
            </a:r>
          </a:p>
          <a:p>
            <a:r>
              <a:rPr lang="es-ES_tradnl" dirty="0">
                <a:solidFill>
                  <a:srgbClr val="C00000"/>
                </a:solidFill>
              </a:rPr>
              <a:t>clasificador está adivinando</a:t>
            </a:r>
          </a:p>
        </p:txBody>
      </p:sp>
      <p:sp>
        <p:nvSpPr>
          <p:cNvPr id="8" name="Footer Placeholder 4">
            <a:extLst>
              <a:ext uri="{FF2B5EF4-FFF2-40B4-BE49-F238E27FC236}">
                <a16:creationId xmlns:a16="http://schemas.microsoft.com/office/drawing/2014/main" id="{CDD71A30-4C07-796D-2274-1B8BA04D006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65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Otras dos métricas muy importantes son </a:t>
                </a:r>
                <a:r>
                  <a:rPr lang="es-ES_tradnl" sz="2400" b="1" dirty="0">
                    <a:solidFill>
                      <a:schemeClr val="accent2"/>
                    </a:solidFill>
                  </a:rPr>
                  <a:t>precisión</a:t>
                </a:r>
                <a:r>
                  <a:rPr lang="es-ES_tradnl" sz="2400" dirty="0"/>
                  <a:t> y </a:t>
                </a:r>
                <a:r>
                  <a:rPr lang="es-ES_tradnl" sz="2400" b="1" dirty="0">
                    <a:solidFill>
                      <a:schemeClr val="accent5"/>
                    </a:solidFill>
                  </a:rPr>
                  <a:t>recuperación</a:t>
                </a:r>
                <a:r>
                  <a:rPr lang="es-ES_tradnl" sz="2400" dirty="0"/>
                  <a:t>, y estas juegan un rol importante cuando la clase positiva tiene más importancia que la negativa:</a:t>
                </a:r>
              </a:p>
              <a:p>
                <a:r>
                  <a:rPr lang="es-ES_tradnl" sz="2400" b="1" dirty="0">
                    <a:solidFill>
                      <a:schemeClr val="accent2"/>
                    </a:solidFill>
                  </a:rPr>
                  <a:t>Precisión</a:t>
                </a:r>
                <a:r>
                  <a:rPr lang="es-ES_tradnl" sz="2400" dirty="0"/>
                  <a:t>: Se refiere a la proporción de casos positivos identificados correctamente por el clasificador con respecto a todos los casos que el clasificador etiquetó como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oMath>
                  </m:oMathPara>
                </a14:m>
                <a:endParaRPr lang="es-ES_tradnl" sz="2400" dirty="0"/>
              </a:p>
              <a:p>
                <a:r>
                  <a:rPr lang="es-ES_tradnl" sz="2400" b="1" dirty="0">
                    <a:solidFill>
                      <a:schemeClr val="accent5"/>
                    </a:solidFill>
                  </a:rPr>
                  <a:t>Recuperación</a:t>
                </a:r>
                <a:r>
                  <a:rPr lang="es-ES_tradnl" sz="2400" dirty="0"/>
                  <a:t>: Mide la proporción de casos positivos que el clasificador identificó correctamente con respecto a todos los casos positivos reales en los datos. En otras palabras, la recuperación indica la capacidad del clasificador para </a:t>
                </a:r>
                <a:r>
                  <a:rPr lang="es-ES_tradnl" sz="2400" i="1" dirty="0"/>
                  <a:t>recuperar</a:t>
                </a:r>
                <a:r>
                  <a:rPr lang="es-ES_tradnl" sz="2400" dirty="0"/>
                  <a:t> los casos positivos.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oMath>
                  </m:oMathPara>
                </a14:m>
                <a:endParaRPr lang="es-ES_tradnl" sz="2400" dirty="0"/>
              </a:p>
              <a:p>
                <a:pPr marL="0" indent="0">
                  <a:buNone/>
                </a:pPr>
                <a:endParaRPr lang="es-ES_tradnl" sz="2400" dirty="0"/>
              </a:p>
            </p:txBody>
          </p:sp>
        </mc:Choice>
        <mc:Fallback>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478" t="-940" r="-478"/>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
        <p:nvSpPr>
          <p:cNvPr id="3" name="Footer Placeholder 4">
            <a:extLst>
              <a:ext uri="{FF2B5EF4-FFF2-40B4-BE49-F238E27FC236}">
                <a16:creationId xmlns:a16="http://schemas.microsoft.com/office/drawing/2014/main" id="{AF9CC45E-2521-B1C5-538C-C5F6B5D4EE6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64701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fontScale="85000" lnSpcReduction="10000"/>
          </a:bodyPr>
          <a:lstStyle/>
          <a:p>
            <a:pPr marL="0" indent="0">
              <a:buNone/>
            </a:pPr>
            <a:r>
              <a:rPr lang="es-ES_tradnl" sz="2400" dirty="0"/>
              <a:t>En general existe un </a:t>
            </a:r>
            <a:r>
              <a:rPr lang="es-ES_tradnl" sz="2400" dirty="0" err="1"/>
              <a:t>trade</a:t>
            </a:r>
            <a:r>
              <a:rPr lang="es-ES_tradnl" sz="2400" dirty="0"/>
              <a:t>-off entre estas dos métricas, si queremos mejorar una, lo vamos a hacer en </a:t>
            </a:r>
            <a:r>
              <a:rPr lang="es-ES_tradnl" sz="2400" dirty="0" err="1"/>
              <a:t>pos</a:t>
            </a:r>
            <a:r>
              <a:rPr lang="es-ES_tradnl" sz="2400" dirty="0"/>
              <a:t> de empeorar la otra.</a:t>
            </a:r>
          </a:p>
          <a:p>
            <a:pPr marL="0" indent="0">
              <a:buNone/>
            </a:pPr>
            <a:r>
              <a:rPr lang="es-ES_tradnl" sz="2400" dirty="0"/>
              <a:t>Veamos ejemplos donde una métrica es más importante que la otra:</a:t>
            </a:r>
          </a:p>
          <a:p>
            <a:r>
              <a:rPr lang="es-ES_tradnl" sz="2400" b="1" dirty="0">
                <a:solidFill>
                  <a:schemeClr val="accent2"/>
                </a:solidFill>
              </a:rPr>
              <a:t>Precisión</a:t>
            </a:r>
            <a:r>
              <a:rPr lang="es-ES_tradnl" sz="2400" dirty="0"/>
              <a:t>: En nuestro clasificador de SPAM es mejor esta métrica, ya que queremos que nuestro clasificador cuando diga que es SPAM, realmente este seguro, ya que no queremos que el usuario pierda correos electrónicos importantes.</a:t>
            </a:r>
          </a:p>
          <a:p>
            <a:pPr marL="0" indent="0">
              <a:buNone/>
            </a:pPr>
            <a:endParaRPr lang="es-ES_tradnl" sz="2400" dirty="0"/>
          </a:p>
          <a:p>
            <a:r>
              <a:rPr lang="es-ES_tradnl" sz="2400" b="1" dirty="0">
                <a:solidFill>
                  <a:schemeClr val="accent5"/>
                </a:solidFill>
              </a:rPr>
              <a:t>Recuperación</a:t>
            </a:r>
            <a:r>
              <a:rPr lang="es-ES_tradnl" sz="2400" dirty="0"/>
              <a:t>: Un clasificador de imágenes para detectar cáncer, la recuperación es más importante. Es fundamental que el modelo capture la mayor cantidad posible de casos de cáncer para garantizar que los pacientes no se pierdan un diagnóstico temprano y, por lo tanto, un tratamiento oportuno. Incluso si esto significa algunos falsos positivos.</a:t>
            </a:r>
          </a:p>
        </p:txBody>
      </p:sp>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
        <p:nvSpPr>
          <p:cNvPr id="3" name="Footer Placeholder 4">
            <a:extLst>
              <a:ext uri="{FF2B5EF4-FFF2-40B4-BE49-F238E27FC236}">
                <a16:creationId xmlns:a16="http://schemas.microsoft.com/office/drawing/2014/main" id="{B3E355AB-9219-0A89-E2F3-262A8265D7F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40305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Métricas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060868"/>
                <a:ext cx="10591799" cy="4049785"/>
              </a:xfrm>
            </p:spPr>
            <p:txBody>
              <a:bodyPr>
                <a:normAutofit/>
              </a:bodyPr>
              <a:lstStyle/>
              <a:p>
                <a:pPr marL="0" indent="0">
                  <a:buNone/>
                </a:pPr>
                <a:r>
                  <a:rPr lang="es-ES_tradnl" sz="2400" dirty="0"/>
                  <a:t>Hay veces que nos importa tener un balance de ambos casos, y para ello podemos usar el puntaje F</a:t>
                </a:r>
                <a:r>
                  <a:rPr lang="es-ES_tradnl" sz="2400" baseline="-25000" dirty="0"/>
                  <a:t>1</a:t>
                </a:r>
                <a:r>
                  <a:rPr lang="es-ES_tradnl" sz="2400" dirty="0"/>
                  <a:t>:</a:t>
                </a:r>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endParaRPr lang="es-ES_tradnl" sz="2400" dirty="0"/>
              </a:p>
              <a:p>
                <a:pPr marL="0" indent="0">
                  <a:buNone/>
                </a:pPr>
                <a:r>
                  <a:rPr lang="es-ES_tradnl" sz="2400" dirty="0"/>
                  <a:t>Y si queremos darle más importancia uno que a otro, podemos usar:</a:t>
                </a:r>
                <a:br>
                  <a:rPr lang="es-ES_tradnl" sz="2400" dirty="0"/>
                </a:br>
                <a:endParaRPr lang="es-ES_tradnl"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ea typeface="Cambria Math" panose="02040503050406030204" pitchFamily="18" charset="0"/>
                            </a:rPr>
                            <m:t>𝛽</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𝛽</m:t>
                              </m:r>
                            </m:e>
                            <m:sup>
                              <m:r>
                                <a:rPr lang="en-US" sz="2400" b="0" i="1" smtClean="0">
                                  <a:latin typeface="Cambria Math" panose="02040503050406030204" pitchFamily="18" charset="0"/>
                                </a:rPr>
                                <m:t>2</m:t>
                              </m:r>
                            </m:sup>
                          </m:sSup>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𝑟𝑒𝑐𝑎𝑙𝑙</m:t>
                          </m:r>
                        </m:num>
                        <m:den>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𝛽</m:t>
                              </m:r>
                            </m:e>
                            <m:sup>
                              <m:r>
                                <a:rPr lang="en-US" sz="2400" i="1">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𝑝𝑟𝑒𝑐𝑖𝑠𝑖𝑜𝑛</m:t>
                          </m:r>
                          <m:r>
                            <a:rPr lang="en-US" sz="2400" b="0" i="1" smtClean="0">
                              <a:latin typeface="Cambria Math" panose="02040503050406030204" pitchFamily="18" charset="0"/>
                            </a:rPr>
                            <m:t>+</m:t>
                          </m:r>
                          <m:r>
                            <a:rPr lang="en-US" sz="2400" b="0" i="1" smtClean="0">
                              <a:latin typeface="Cambria Math" panose="02040503050406030204" pitchFamily="18" charset="0"/>
                            </a:rPr>
                            <m:t>𝑟𝑒𝑐𝑎𝑙𝑙</m:t>
                          </m:r>
                        </m:den>
                      </m:f>
                    </m:oMath>
                  </m:oMathPara>
                </a14:m>
                <a:br>
                  <a:rPr lang="en-US" sz="2400" dirty="0"/>
                </a:br>
                <a:endParaRPr lang="es-ES_tradnl" sz="2400" dirty="0"/>
              </a:p>
              <a:p>
                <a:pPr marL="0" indent="0">
                  <a:buNone/>
                </a:pPr>
                <a:r>
                  <a:rPr lang="es-ES_tradnl" sz="2400" dirty="0"/>
                  <a:t>Si </a:t>
                </a:r>
                <a14:m>
                  <m:oMath xmlns:m="http://schemas.openxmlformats.org/officeDocument/2006/math">
                    <m:r>
                      <a:rPr lang="en-US" sz="2400" b="0" i="1" smtClean="0">
                        <a:latin typeface="Cambria Math" panose="02040503050406030204" pitchFamily="18" charset="0"/>
                      </a:rPr>
                      <m:t>0&lt;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&lt;1</m:t>
                    </m:r>
                  </m:oMath>
                </a14:m>
                <a:r>
                  <a:rPr lang="es-ES_tradnl" sz="2400" dirty="0"/>
                  <a:t>, precisión es más importante, </a:t>
                </a:r>
                <a14:m>
                  <m:oMath xmlns:m="http://schemas.openxmlformats.org/officeDocument/2006/math">
                    <m:r>
                      <a:rPr lang="es-ES_tradnl"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&gt;1, </m:t>
                    </m:r>
                  </m:oMath>
                </a14:m>
                <a:r>
                  <a:rPr lang="es-ES_tradnl" sz="2400" dirty="0"/>
                  <a:t>recuperación es más pesado.</a:t>
                </a:r>
              </a:p>
            </p:txBody>
          </p:sp>
        </mc:Choice>
        <mc:Fallback xmlns="">
          <p:sp>
            <p:nvSpPr>
              <p:cNvPr id="9" name="Content Placeholder 8">
                <a:extLst>
                  <a:ext uri="{FF2B5EF4-FFF2-40B4-BE49-F238E27FC236}">
                    <a16:creationId xmlns:a16="http://schemas.microsoft.com/office/drawing/2014/main" id="{A61704B4-F189-6058-273A-C859B672ABFE}"/>
                  </a:ext>
                </a:extLst>
              </p:cNvPr>
              <p:cNvSpPr>
                <a:spLocks noGrp="1" noRot="1" noChangeAspect="1" noMove="1" noResize="1" noEditPoints="1" noAdjustHandles="1" noChangeArrowheads="1" noChangeShapeType="1" noTextEdit="1"/>
              </p:cNvSpPr>
              <p:nvPr>
                <p:ph idx="1"/>
              </p:nvPr>
            </p:nvSpPr>
            <p:spPr>
              <a:xfrm>
                <a:off x="800100" y="2060868"/>
                <a:ext cx="10591799" cy="4049785"/>
              </a:xfrm>
              <a:blipFill>
                <a:blip r:embed="rId4"/>
                <a:stretch>
                  <a:fillRect l="-837" t="-940" b="-2194"/>
                </a:stretch>
              </a:blipFill>
            </p:spPr>
            <p:txBody>
              <a:bodyPr/>
              <a:lstStyle/>
              <a:p>
                <a:r>
                  <a:rPr lang="es-ES_tradnl">
                    <a:noFill/>
                  </a:rPr>
                  <a:t> </a:t>
                </a:r>
              </a:p>
            </p:txBody>
          </p:sp>
        </mc:Fallback>
      </mc:AlternateContent>
      <p:sp>
        <p:nvSpPr>
          <p:cNvPr id="18" name="TextBox 17">
            <a:extLst>
              <a:ext uri="{FF2B5EF4-FFF2-40B4-BE49-F238E27FC236}">
                <a16:creationId xmlns:a16="http://schemas.microsoft.com/office/drawing/2014/main" id="{93398776-CAF3-3DA8-BEE1-D39FDE64F40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Precisión y recuperación</a:t>
            </a:r>
          </a:p>
        </p:txBody>
      </p:sp>
      <p:sp>
        <p:nvSpPr>
          <p:cNvPr id="3" name="Footer Placeholder 4">
            <a:extLst>
              <a:ext uri="{FF2B5EF4-FFF2-40B4-BE49-F238E27FC236}">
                <a16:creationId xmlns:a16="http://schemas.microsoft.com/office/drawing/2014/main" id="{38E57228-D7C2-1E7D-8C44-A605AAD39C4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04366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Regresión Logística</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El modelo de regresión lineal más simple es el que involucra una combinación lineal de las variables de entradas:</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oMath>
                  </m:oMathPara>
                </a14:m>
                <a:br>
                  <a:rPr lang="en-US" sz="2400" dirty="0"/>
                </a:br>
                <a:endParaRPr lang="es-ES" sz="2400" dirty="0">
                  <a:solidFill>
                    <a:schemeClr val="bg1"/>
                  </a:solidFill>
                </a:endParaRPr>
              </a:p>
              <a:p>
                <a:pPr>
                  <a:lnSpc>
                    <a:spcPct val="200000"/>
                  </a:lnSpc>
                </a:pPr>
                <a14:m>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m:t>
                    </m:r>
                  </m:oMath>
                </a14:m>
                <a:endParaRPr lang="es-ES" sz="2400" dirty="0"/>
              </a:p>
              <a:p>
                <a:pPr>
                  <a:lnSpc>
                    <a:spcPct val="200000"/>
                  </a:lnSpc>
                </a:pPr>
                <a14:m>
                  <m:oMath xmlns:m="http://schemas.openxmlformats.org/officeDocument/2006/math">
                    <m:r>
                      <a:rPr lang="en-US" sz="2400" i="1" smtClean="0">
                        <a:latin typeface="Cambria Math" panose="02040503050406030204" pitchFamily="18" charset="0"/>
                      </a:rPr>
                      <m:t>𝑏</m:t>
                    </m:r>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s-ES" sz="240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𝑑</m:t>
                        </m:r>
                      </m:sub>
                    </m:sSub>
                  </m:oMath>
                </a14:m>
                <a:endParaRPr lang="es-ES" sz="2400" dirty="0"/>
              </a:p>
              <a:p>
                <a:pPr>
                  <a:lnSpc>
                    <a:spcPct val="200000"/>
                  </a:lnSpc>
                </a:pP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Rectangle 2">
            <a:extLst>
              <a:ext uri="{FF2B5EF4-FFF2-40B4-BE49-F238E27FC236}">
                <a16:creationId xmlns:a16="http://schemas.microsoft.com/office/drawing/2014/main" id="{450B10C7-DD6F-3E44-9982-11818F24525F}"/>
              </a:ext>
            </a:extLst>
          </p:cNvPr>
          <p:cNvSpPr/>
          <p:nvPr/>
        </p:nvSpPr>
        <p:spPr>
          <a:xfrm>
            <a:off x="3666566" y="3631347"/>
            <a:ext cx="7924800" cy="34065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a:t>
            </a:r>
            <a:r>
              <a:rPr lang="es-ES_tradnl" sz="1600" i="1" dirty="0" err="1"/>
              <a:t>features</a:t>
            </a:r>
            <a:r>
              <a:rPr lang="es-ES_tradnl" sz="1600" dirty="0"/>
              <a:t> de nuestras observaciones. Son todas variables numéricas </a:t>
            </a:r>
          </a:p>
        </p:txBody>
      </p:sp>
      <p:sp>
        <p:nvSpPr>
          <p:cNvPr id="7" name="Rectangle 6">
            <a:extLst>
              <a:ext uri="{FF2B5EF4-FFF2-40B4-BE49-F238E27FC236}">
                <a16:creationId xmlns:a16="http://schemas.microsoft.com/office/drawing/2014/main" id="{5CF98275-825E-5C96-0201-7D756B8D5E54}"/>
              </a:ext>
            </a:extLst>
          </p:cNvPr>
          <p:cNvSpPr/>
          <p:nvPr/>
        </p:nvSpPr>
        <p:spPr>
          <a:xfrm>
            <a:off x="3666566" y="4302568"/>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Son los coeficientes del modelo. Son números reales. Cuanto más cerca de cero,</a:t>
            </a:r>
            <a:br>
              <a:rPr lang="es-ES_tradnl" sz="1600" dirty="0"/>
            </a:br>
            <a:r>
              <a:rPr lang="es-ES_tradnl" sz="1600" dirty="0"/>
              <a:t>la variable dependiente depende menos del </a:t>
            </a:r>
            <a:r>
              <a:rPr lang="es-ES_tradnl" sz="1600" i="1" dirty="0" err="1"/>
              <a:t>feature</a:t>
            </a:r>
            <a:r>
              <a:rPr lang="es-ES_tradnl" sz="1600" dirty="0"/>
              <a:t> que multiplica.</a:t>
            </a:r>
          </a:p>
        </p:txBody>
      </p:sp>
      <p:sp>
        <p:nvSpPr>
          <p:cNvPr id="8" name="Rectangle 7">
            <a:extLst>
              <a:ext uri="{FF2B5EF4-FFF2-40B4-BE49-F238E27FC236}">
                <a16:creationId xmlns:a16="http://schemas.microsoft.com/office/drawing/2014/main" id="{3FAB2440-40F9-CA18-E8F8-7621B1D89A56}"/>
              </a:ext>
            </a:extLst>
          </p:cNvPr>
          <p:cNvSpPr/>
          <p:nvPr/>
        </p:nvSpPr>
        <p:spPr>
          <a:xfrm>
            <a:off x="3666566" y="5231322"/>
            <a:ext cx="7924800" cy="56572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s-ES_tradnl" sz="1600" dirty="0"/>
              <a:t>Es la predicción del modelo. Es con quien comparamos con el </a:t>
            </a:r>
            <a:r>
              <a:rPr lang="es-ES_tradnl" sz="1600" i="1" dirty="0" err="1"/>
              <a:t>Label</a:t>
            </a:r>
            <a:r>
              <a:rPr lang="es-ES_tradnl" sz="1600" dirty="0"/>
              <a:t> de la observación</a:t>
            </a:r>
          </a:p>
        </p:txBody>
      </p:sp>
      <p:sp>
        <p:nvSpPr>
          <p:cNvPr id="9" name="Footer Placeholder 4">
            <a:extLst>
              <a:ext uri="{FF2B5EF4-FFF2-40B4-BE49-F238E27FC236}">
                <a16:creationId xmlns:a16="http://schemas.microsoft.com/office/drawing/2014/main" id="{FC1D2F31-E460-7305-CC75-D5722EF1372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0051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_tradnl" sz="2400" dirty="0"/>
              <a:t>Supongamos que nos dicen que juega el Bayern Múnich versus Barcelona</a:t>
            </a:r>
          </a:p>
          <a:p>
            <a:pPr marL="0" indent="0">
              <a:buNone/>
            </a:pPr>
            <a:r>
              <a:rPr lang="es-ES_tradnl" sz="2400" dirty="0"/>
              <a:t>¿Qué probabilidad decimos que tiene de ganar el Bayern Múnich?</a:t>
            </a:r>
          </a:p>
          <a:p>
            <a:pPr marL="0" indent="0">
              <a:buNone/>
            </a:pPr>
            <a:br>
              <a:rPr lang="es-ES_tradnl" sz="2400" dirty="0"/>
            </a:br>
            <a:endParaRPr lang="es-ES_tradnl" sz="2400" dirty="0"/>
          </a:p>
          <a:p>
            <a:pPr marL="0" indent="0">
              <a:buNone/>
            </a:pPr>
            <a:endParaRPr lang="es-ES_tradnl" sz="2400" dirty="0"/>
          </a:p>
          <a:p>
            <a:pPr marL="0" indent="0">
              <a:buNone/>
            </a:pPr>
            <a:r>
              <a:rPr lang="es-ES_tradnl" sz="2400" dirty="0"/>
              <a:t>¿Y si juega contra Sacachispas (Primera B Metropolitana - Argentina)? </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B2ACF285-F093-6A40-CB11-A19724963E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9" name="Picture 8" descr="A red white and blue logo&#10;&#10;Description automatically generated">
            <a:extLst>
              <a:ext uri="{FF2B5EF4-FFF2-40B4-BE49-F238E27FC236}">
                <a16:creationId xmlns:a16="http://schemas.microsoft.com/office/drawing/2014/main" id="{BEC4760F-0492-58BE-D713-8625F191D964}"/>
              </a:ext>
            </a:extLst>
          </p:cNvPr>
          <p:cNvPicPr>
            <a:picLocks noChangeAspect="1"/>
          </p:cNvPicPr>
          <p:nvPr/>
        </p:nvPicPr>
        <p:blipFill>
          <a:blip r:embed="rId4"/>
          <a:stretch>
            <a:fillRect/>
          </a:stretch>
        </p:blipFill>
        <p:spPr>
          <a:xfrm>
            <a:off x="4649649" y="2905938"/>
            <a:ext cx="1210921" cy="1210921"/>
          </a:xfrm>
          <a:prstGeom prst="rect">
            <a:avLst/>
          </a:prstGeom>
        </p:spPr>
      </p:pic>
      <p:pic>
        <p:nvPicPr>
          <p:cNvPr id="11" name="Picture 10" descr="A yellow and blue logo with red stripes and a ball&#10;&#10;Description automatically generated">
            <a:extLst>
              <a:ext uri="{FF2B5EF4-FFF2-40B4-BE49-F238E27FC236}">
                <a16:creationId xmlns:a16="http://schemas.microsoft.com/office/drawing/2014/main" id="{3EBC2A66-AD4E-6C53-CA23-9F8281865FA9}"/>
              </a:ext>
            </a:extLst>
          </p:cNvPr>
          <p:cNvPicPr>
            <a:picLocks noChangeAspect="1"/>
          </p:cNvPicPr>
          <p:nvPr/>
        </p:nvPicPr>
        <p:blipFill>
          <a:blip r:embed="rId5"/>
          <a:stretch>
            <a:fillRect/>
          </a:stretch>
        </p:blipFill>
        <p:spPr>
          <a:xfrm>
            <a:off x="6657848" y="2915185"/>
            <a:ext cx="1185466" cy="1201674"/>
          </a:xfrm>
          <a:prstGeom prst="rect">
            <a:avLst/>
          </a:prstGeom>
        </p:spPr>
      </p:pic>
      <p:pic>
        <p:nvPicPr>
          <p:cNvPr id="13" name="Picture 12" descr="A logo with text and stars&#10;&#10;Description automatically generated">
            <a:extLst>
              <a:ext uri="{FF2B5EF4-FFF2-40B4-BE49-F238E27FC236}">
                <a16:creationId xmlns:a16="http://schemas.microsoft.com/office/drawing/2014/main" id="{47A4A95B-8C09-F208-E809-EDC46A91546C}"/>
              </a:ext>
            </a:extLst>
          </p:cNvPr>
          <p:cNvPicPr>
            <a:picLocks noChangeAspect="1"/>
          </p:cNvPicPr>
          <p:nvPr/>
        </p:nvPicPr>
        <p:blipFill>
          <a:blip r:embed="rId6"/>
          <a:stretch>
            <a:fillRect/>
          </a:stretch>
        </p:blipFill>
        <p:spPr>
          <a:xfrm>
            <a:off x="6700789" y="4714083"/>
            <a:ext cx="1142525" cy="1371030"/>
          </a:xfrm>
          <a:prstGeom prst="rect">
            <a:avLst/>
          </a:prstGeom>
        </p:spPr>
      </p:pic>
      <p:pic>
        <p:nvPicPr>
          <p:cNvPr id="14" name="Picture 13" descr="A red white and blue logo&#10;&#10;Description automatically generated">
            <a:extLst>
              <a:ext uri="{FF2B5EF4-FFF2-40B4-BE49-F238E27FC236}">
                <a16:creationId xmlns:a16="http://schemas.microsoft.com/office/drawing/2014/main" id="{2650FD0D-903A-7169-DD10-C204057B196B}"/>
              </a:ext>
            </a:extLst>
          </p:cNvPr>
          <p:cNvPicPr>
            <a:picLocks noChangeAspect="1"/>
          </p:cNvPicPr>
          <p:nvPr/>
        </p:nvPicPr>
        <p:blipFill>
          <a:blip r:embed="rId4"/>
          <a:stretch>
            <a:fillRect/>
          </a:stretch>
        </p:blipFill>
        <p:spPr>
          <a:xfrm>
            <a:off x="4649648" y="4874192"/>
            <a:ext cx="1210921" cy="1210921"/>
          </a:xfrm>
          <a:prstGeom prst="rect">
            <a:avLst/>
          </a:prstGeom>
        </p:spPr>
      </p:pic>
    </p:spTree>
    <p:extLst>
      <p:ext uri="{BB962C8B-B14F-4D97-AF65-F5344CB8AC3E}">
        <p14:creationId xmlns:p14="http://schemas.microsoft.com/office/powerpoint/2010/main" val="1091919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_tradnl" sz="2400" dirty="0"/>
              <a:t>Decir dado dos equipos de futbol, cuál va a ganar es un clasificador binario.</a:t>
            </a:r>
          </a:p>
          <a:p>
            <a:pPr marL="0" indent="0">
              <a:buNone/>
            </a:pPr>
            <a:r>
              <a:rPr lang="es-ES_tradnl" sz="2400" dirty="0"/>
              <a:t>Pero, si queremos armar una página de apuestas, por ahí no queremos decir quién va a ganar, </a:t>
            </a:r>
            <a:r>
              <a:rPr lang="es-ES_tradnl" sz="2400" i="1" dirty="0">
                <a:solidFill>
                  <a:schemeClr val="accent1"/>
                </a:solidFill>
              </a:rPr>
              <a:t>sino dar la probabilidad de quien va a ganar</a:t>
            </a:r>
            <a:r>
              <a:rPr lang="es-ES_tradnl" sz="2400" dirty="0"/>
              <a:t>.</a:t>
            </a:r>
          </a:p>
          <a:p>
            <a:pPr marL="0" indent="0">
              <a:buNone/>
            </a:pPr>
            <a:r>
              <a:rPr lang="es-ES_tradnl" sz="2400" b="1" dirty="0">
                <a:solidFill>
                  <a:schemeClr val="accent3"/>
                </a:solidFill>
              </a:rPr>
              <a:t>Entonces buscamos modelar no es el </a:t>
            </a:r>
            <a:r>
              <a:rPr lang="es-ES_tradnl" sz="2400" b="1" dirty="0" err="1">
                <a:solidFill>
                  <a:schemeClr val="accent3"/>
                </a:solidFill>
              </a:rPr>
              <a:t>label</a:t>
            </a:r>
            <a:r>
              <a:rPr lang="es-ES_tradnl" sz="2400" b="1" dirty="0">
                <a:solidFill>
                  <a:schemeClr val="accent3"/>
                </a:solidFill>
              </a:rPr>
              <a:t>, sino la probabilidad de que pertenezca a una clase en particular.</a:t>
            </a:r>
          </a:p>
          <a:p>
            <a:pPr marL="0" indent="0">
              <a:buNone/>
            </a:pPr>
            <a:endParaRPr lang="es-ES_tradnl" sz="2400" dirty="0"/>
          </a:p>
          <a:p>
            <a:pPr marL="0" indent="0">
              <a:buNone/>
            </a:pP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B2ACF285-F093-6A40-CB11-A19724963E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79739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_tradnl" sz="2400" dirty="0"/>
              <a:t>La </a:t>
            </a:r>
            <a:r>
              <a:rPr lang="es-ES_tradnl" sz="2400" b="1" dirty="0">
                <a:solidFill>
                  <a:schemeClr val="accent6">
                    <a:lumMod val="60000"/>
                    <a:lumOff val="40000"/>
                  </a:schemeClr>
                </a:solidFill>
              </a:rPr>
              <a:t>probabilidad</a:t>
            </a:r>
            <a:r>
              <a:rPr lang="es-ES_tradnl" sz="2400" dirty="0"/>
              <a:t> es una medida de la certidumbre de que ocurra un evento. Su valor es un número entre </a:t>
            </a:r>
            <a:r>
              <a:rPr lang="es-ES_tradnl" sz="2400" b="1" dirty="0">
                <a:solidFill>
                  <a:schemeClr val="accent1"/>
                </a:solidFill>
              </a:rPr>
              <a:t>0 y 1</a:t>
            </a:r>
            <a:r>
              <a:rPr lang="es-ES_tradnl" sz="2400" dirty="0"/>
              <a:t>, donde un evento imposible corresponde a cero y uno seguro corresponde a uno. </a:t>
            </a:r>
          </a:p>
          <a:p>
            <a:pPr marL="0" indent="0">
              <a:buNone/>
            </a:pPr>
            <a:r>
              <a:rPr lang="es-ES_tradnl" sz="2400" dirty="0"/>
              <a:t>Es importante notar que, si un evento ya fue observado, la probabilidad puede ser solamente 0 o 1.</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B2ACF285-F093-6A40-CB11-A19724963E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graphicFrame>
        <p:nvGraphicFramePr>
          <p:cNvPr id="5" name="Table 4">
            <a:extLst>
              <a:ext uri="{FF2B5EF4-FFF2-40B4-BE49-F238E27FC236}">
                <a16:creationId xmlns:a16="http://schemas.microsoft.com/office/drawing/2014/main" id="{46BC7E53-1535-995E-1C54-EBC24080A00B}"/>
              </a:ext>
            </a:extLst>
          </p:cNvPr>
          <p:cNvGraphicFramePr>
            <a:graphicFrameLocks noGrp="1"/>
          </p:cNvGraphicFramePr>
          <p:nvPr>
            <p:extLst>
              <p:ext uri="{D42A27DB-BD31-4B8C-83A1-F6EECF244321}">
                <p14:modId xmlns:p14="http://schemas.microsoft.com/office/powerpoint/2010/main" val="2704182540"/>
              </p:ext>
            </p:extLst>
          </p:nvPr>
        </p:nvGraphicFramePr>
        <p:xfrm>
          <a:off x="971296" y="3967304"/>
          <a:ext cx="4707128" cy="1853448"/>
        </p:xfrm>
        <a:graphic>
          <a:graphicData uri="http://schemas.openxmlformats.org/drawingml/2006/table">
            <a:tbl>
              <a:tblPr firstRow="1" bandRow="1">
                <a:tableStyleId>{2D5ABB26-0587-4C30-8999-92F81FD0307C}</a:tableStyleId>
              </a:tblPr>
              <a:tblGrid>
                <a:gridCol w="1176782">
                  <a:extLst>
                    <a:ext uri="{9D8B030D-6E8A-4147-A177-3AD203B41FA5}">
                      <a16:colId xmlns:a16="http://schemas.microsoft.com/office/drawing/2014/main" val="309305723"/>
                    </a:ext>
                  </a:extLst>
                </a:gridCol>
                <a:gridCol w="1176782">
                  <a:extLst>
                    <a:ext uri="{9D8B030D-6E8A-4147-A177-3AD203B41FA5}">
                      <a16:colId xmlns:a16="http://schemas.microsoft.com/office/drawing/2014/main" val="2566797502"/>
                    </a:ext>
                  </a:extLst>
                </a:gridCol>
                <a:gridCol w="1176782">
                  <a:extLst>
                    <a:ext uri="{9D8B030D-6E8A-4147-A177-3AD203B41FA5}">
                      <a16:colId xmlns:a16="http://schemas.microsoft.com/office/drawing/2014/main" val="274261551"/>
                    </a:ext>
                  </a:extLst>
                </a:gridCol>
                <a:gridCol w="1176782">
                  <a:extLst>
                    <a:ext uri="{9D8B030D-6E8A-4147-A177-3AD203B41FA5}">
                      <a16:colId xmlns:a16="http://schemas.microsoft.com/office/drawing/2014/main" val="2538185664"/>
                    </a:ext>
                  </a:extLst>
                </a:gridCol>
              </a:tblGrid>
              <a:tr h="617816">
                <a:tc gridSpan="2">
                  <a:txBody>
                    <a:bodyPr/>
                    <a:lstStyle/>
                    <a:p>
                      <a:pPr algn="ctr"/>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gridSpan="2">
                  <a:txBody>
                    <a:bodyPr/>
                    <a:lstStyle/>
                    <a:p>
                      <a:pPr algn="ctr"/>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32629336"/>
                  </a:ext>
                </a:extLst>
              </a:tr>
              <a:tr h="617816">
                <a:tc>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s-ES_tradnl" sz="2800" dirty="0"/>
                        <a:t>2</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s-ES_tradnl" sz="2800" dirty="0"/>
                        <a:t>1</a:t>
                      </a:r>
                    </a:p>
                  </a:txBody>
                  <a:tcPr>
                    <a:lnL>
                      <a:noFill/>
                    </a:lnL>
                    <a:lnR>
                      <a:noFill/>
                    </a:lnR>
                    <a:lnT>
                      <a:noFill/>
                    </a:lnT>
                    <a:lnB>
                      <a:noFill/>
                    </a:lnB>
                    <a:lnTlToBr w="12700" cmpd="sng">
                      <a:noFill/>
                      <a:prstDash val="solid"/>
                    </a:lnTlToBr>
                    <a:lnBlToTr w="12700" cmpd="sng">
                      <a:noFill/>
                      <a:prstDash val="solid"/>
                    </a:lnBlToTr>
                  </a:tcPr>
                </a:tc>
                <a:tc>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55209749"/>
                  </a:ext>
                </a:extLst>
              </a:tr>
              <a:tr h="617816">
                <a:tc gridSpan="4">
                  <a:txBody>
                    <a:bodyPr/>
                    <a:lstStyle/>
                    <a:p>
                      <a:pPr algn="ctr"/>
                      <a:r>
                        <a:rPr lang="es-ES_tradnl" dirty="0"/>
                        <a:t>28/11/2000</a:t>
                      </a:r>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35016337"/>
                  </a:ext>
                </a:extLst>
              </a:tr>
            </a:tbl>
          </a:graphicData>
        </a:graphic>
      </p:graphicFrame>
      <p:pic>
        <p:nvPicPr>
          <p:cNvPr id="9" name="Picture 8" descr="A logo of a football team&#10;&#10;Description automatically generated">
            <a:extLst>
              <a:ext uri="{FF2B5EF4-FFF2-40B4-BE49-F238E27FC236}">
                <a16:creationId xmlns:a16="http://schemas.microsoft.com/office/drawing/2014/main" id="{08CD2520-71FC-F600-D739-071361169A9A}"/>
              </a:ext>
            </a:extLst>
          </p:cNvPr>
          <p:cNvPicPr>
            <a:picLocks noChangeAspect="1"/>
          </p:cNvPicPr>
          <p:nvPr/>
        </p:nvPicPr>
        <p:blipFill>
          <a:blip r:embed="rId4"/>
          <a:stretch>
            <a:fillRect/>
          </a:stretch>
        </p:blipFill>
        <p:spPr>
          <a:xfrm>
            <a:off x="4469111" y="3967304"/>
            <a:ext cx="1209313" cy="1626526"/>
          </a:xfrm>
          <a:prstGeom prst="rect">
            <a:avLst/>
          </a:prstGeom>
        </p:spPr>
      </p:pic>
      <p:pic>
        <p:nvPicPr>
          <p:cNvPr id="12" name="Picture 11">
            <a:extLst>
              <a:ext uri="{FF2B5EF4-FFF2-40B4-BE49-F238E27FC236}">
                <a16:creationId xmlns:a16="http://schemas.microsoft.com/office/drawing/2014/main" id="{E54BD3CC-F9BD-0313-A733-53803575369C}"/>
              </a:ext>
            </a:extLst>
          </p:cNvPr>
          <p:cNvPicPr>
            <a:picLocks noChangeAspect="1"/>
          </p:cNvPicPr>
          <p:nvPr/>
        </p:nvPicPr>
        <p:blipFill>
          <a:blip r:embed="rId5"/>
          <a:stretch>
            <a:fillRect/>
          </a:stretch>
        </p:blipFill>
        <p:spPr>
          <a:xfrm>
            <a:off x="1083997" y="4226456"/>
            <a:ext cx="1147870" cy="1327225"/>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D33CA69-70B5-43F7-2F97-70D5CDB7DCFB}"/>
                  </a:ext>
                </a:extLst>
              </p:cNvPr>
              <p:cNvSpPr txBox="1"/>
              <p:nvPr/>
            </p:nvSpPr>
            <p:spPr>
              <a:xfrm>
                <a:off x="6731751" y="4335957"/>
                <a:ext cx="255608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𝐺𝑎𝑛𝑒</m:t>
                          </m:r>
                          <m:r>
                            <a:rPr lang="en-US" sz="2400" b="0" i="1" smtClean="0">
                              <a:latin typeface="Cambria Math" panose="02040503050406030204" pitchFamily="18" charset="0"/>
                            </a:rPr>
                            <m:t> </m:t>
                          </m:r>
                          <m:r>
                            <a:rPr lang="en-US" sz="2400" b="0" i="1" smtClean="0">
                              <a:latin typeface="Cambria Math" panose="02040503050406030204" pitchFamily="18" charset="0"/>
                            </a:rPr>
                            <m:t>𝐵𝑜𝑐𝑎</m:t>
                          </m:r>
                        </m:e>
                      </m:d>
                      <m:r>
                        <a:rPr lang="en-US" sz="2400" b="0" i="1" smtClean="0">
                          <a:latin typeface="Cambria Math" panose="02040503050406030204" pitchFamily="18" charset="0"/>
                        </a:rPr>
                        <m:t>=1</m:t>
                      </m:r>
                    </m:oMath>
                  </m:oMathPara>
                </a14:m>
                <a:endParaRPr lang="es-ES_tradnl" sz="2400" dirty="0"/>
              </a:p>
            </p:txBody>
          </p:sp>
        </mc:Choice>
        <mc:Fallback>
          <p:sp>
            <p:nvSpPr>
              <p:cNvPr id="14" name="TextBox 13">
                <a:extLst>
                  <a:ext uri="{FF2B5EF4-FFF2-40B4-BE49-F238E27FC236}">
                    <a16:creationId xmlns:a16="http://schemas.microsoft.com/office/drawing/2014/main" id="{6D33CA69-70B5-43F7-2F97-70D5CDB7DCFB}"/>
                  </a:ext>
                </a:extLst>
              </p:cNvPr>
              <p:cNvSpPr txBox="1">
                <a:spLocks noRot="1" noChangeAspect="1" noMove="1" noResize="1" noEditPoints="1" noAdjustHandles="1" noChangeArrowheads="1" noChangeShapeType="1" noTextEdit="1"/>
              </p:cNvSpPr>
              <p:nvPr/>
            </p:nvSpPr>
            <p:spPr>
              <a:xfrm>
                <a:off x="6731751" y="4335957"/>
                <a:ext cx="2556084" cy="369332"/>
              </a:xfrm>
              <a:prstGeom prst="rect">
                <a:avLst/>
              </a:prstGeom>
              <a:blipFill>
                <a:blip r:embed="rId6"/>
                <a:stretch>
                  <a:fillRect l="-1478" t="-6667" r="-1970" b="-40000"/>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852BB6B-BAE0-44D3-1AF2-23415B290139}"/>
                  </a:ext>
                </a:extLst>
              </p:cNvPr>
              <p:cNvSpPr txBox="1"/>
              <p:nvPr/>
            </p:nvSpPr>
            <p:spPr>
              <a:xfrm>
                <a:off x="6731751" y="4890068"/>
                <a:ext cx="360682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𝐺𝑎𝑛𝑒</m:t>
                          </m:r>
                          <m:r>
                            <a:rPr lang="en-US" sz="2400" b="0" i="1" smtClean="0">
                              <a:latin typeface="Cambria Math" panose="02040503050406030204" pitchFamily="18" charset="0"/>
                            </a:rPr>
                            <m:t> </m:t>
                          </m:r>
                          <m:r>
                            <a:rPr lang="en-US" sz="2400" b="0" i="1" smtClean="0">
                              <a:latin typeface="Cambria Math" panose="02040503050406030204" pitchFamily="18" charset="0"/>
                            </a:rPr>
                            <m:t>𝑅𝑒𝑎𝑙</m:t>
                          </m:r>
                          <m:r>
                            <a:rPr lang="en-US" sz="2400" b="0" i="1" smtClean="0">
                              <a:latin typeface="Cambria Math" panose="02040503050406030204" pitchFamily="18" charset="0"/>
                            </a:rPr>
                            <m:t> </m:t>
                          </m:r>
                          <m:r>
                            <a:rPr lang="en-US" sz="2400" b="0" i="1" smtClean="0">
                              <a:latin typeface="Cambria Math" panose="02040503050406030204" pitchFamily="18" charset="0"/>
                            </a:rPr>
                            <m:t>𝑀𝑎𝑑𝑟𝑖𝑑</m:t>
                          </m:r>
                        </m:e>
                      </m:d>
                      <m:r>
                        <a:rPr lang="en-US" sz="2400" b="0" i="1" smtClean="0">
                          <a:latin typeface="Cambria Math" panose="02040503050406030204" pitchFamily="18" charset="0"/>
                        </a:rPr>
                        <m:t>=0</m:t>
                      </m:r>
                    </m:oMath>
                  </m:oMathPara>
                </a14:m>
                <a:endParaRPr lang="es-ES_tradnl" sz="2400" dirty="0"/>
              </a:p>
            </p:txBody>
          </p:sp>
        </mc:Choice>
        <mc:Fallback>
          <p:sp>
            <p:nvSpPr>
              <p:cNvPr id="15" name="TextBox 14">
                <a:extLst>
                  <a:ext uri="{FF2B5EF4-FFF2-40B4-BE49-F238E27FC236}">
                    <a16:creationId xmlns:a16="http://schemas.microsoft.com/office/drawing/2014/main" id="{8852BB6B-BAE0-44D3-1AF2-23415B290139}"/>
                  </a:ext>
                </a:extLst>
              </p:cNvPr>
              <p:cNvSpPr txBox="1">
                <a:spLocks noRot="1" noChangeAspect="1" noMove="1" noResize="1" noEditPoints="1" noAdjustHandles="1" noChangeArrowheads="1" noChangeShapeType="1" noTextEdit="1"/>
              </p:cNvSpPr>
              <p:nvPr/>
            </p:nvSpPr>
            <p:spPr>
              <a:xfrm>
                <a:off x="6731751" y="4890068"/>
                <a:ext cx="3606821" cy="369332"/>
              </a:xfrm>
              <a:prstGeom prst="rect">
                <a:avLst/>
              </a:prstGeom>
              <a:blipFill>
                <a:blip r:embed="rId7"/>
                <a:stretch>
                  <a:fillRect l="-1049" t="-3226" r="-1049" b="-35484"/>
                </a:stretch>
              </a:blipFill>
            </p:spPr>
            <p:txBody>
              <a:bodyPr/>
              <a:lstStyle/>
              <a:p>
                <a:r>
                  <a:rPr lang="es-ES_tradnl">
                    <a:noFill/>
                  </a:rPr>
                  <a:t> </a:t>
                </a:r>
              </a:p>
            </p:txBody>
          </p:sp>
        </mc:Fallback>
      </mc:AlternateContent>
    </p:spTree>
    <p:extLst>
      <p:ext uri="{BB962C8B-B14F-4D97-AF65-F5344CB8AC3E}">
        <p14:creationId xmlns:p14="http://schemas.microsoft.com/office/powerpoint/2010/main" val="1770540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a:bodyPr>
          <a:lstStyle/>
          <a:p>
            <a:pPr marL="0" indent="0">
              <a:buNone/>
            </a:pPr>
            <a:r>
              <a:rPr lang="es-ES_tradnl" sz="2400" dirty="0"/>
              <a:t>La </a:t>
            </a:r>
            <a:r>
              <a:rPr lang="es-ES_tradnl" sz="2400" b="1" dirty="0">
                <a:solidFill>
                  <a:schemeClr val="accent6">
                    <a:lumMod val="60000"/>
                    <a:lumOff val="40000"/>
                  </a:schemeClr>
                </a:solidFill>
              </a:rPr>
              <a:t>probabilidad</a:t>
            </a:r>
            <a:r>
              <a:rPr lang="es-ES_tradnl" sz="2400" dirty="0"/>
              <a:t> es una medida de la certidumbre de que ocurra un evento. Su valor es un número entre </a:t>
            </a:r>
            <a:r>
              <a:rPr lang="es-ES_tradnl" sz="2400" b="1" dirty="0">
                <a:solidFill>
                  <a:schemeClr val="accent1"/>
                </a:solidFill>
              </a:rPr>
              <a:t>0 y 1</a:t>
            </a:r>
            <a:r>
              <a:rPr lang="es-ES_tradnl" sz="2400" dirty="0"/>
              <a:t>, donde un evento imposible corresponde a cero y uno seguro corresponde a uno. </a:t>
            </a:r>
          </a:p>
          <a:p>
            <a:pPr marL="0" indent="0">
              <a:buNone/>
            </a:pPr>
            <a:r>
              <a:rPr lang="es-ES_tradnl" sz="2400" dirty="0"/>
              <a:t>Pero si el evento no ocurrió, y queremos predecir, </a:t>
            </a:r>
            <a:r>
              <a:rPr lang="es-ES_tradnl" sz="2400" b="1" dirty="0">
                <a:solidFill>
                  <a:schemeClr val="accent1"/>
                </a:solidFill>
              </a:rPr>
              <a:t>podemos modelar la probabilidad</a:t>
            </a:r>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B2ACF285-F093-6A40-CB11-A19724963E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graphicFrame>
        <p:nvGraphicFramePr>
          <p:cNvPr id="5" name="Table 4">
            <a:extLst>
              <a:ext uri="{FF2B5EF4-FFF2-40B4-BE49-F238E27FC236}">
                <a16:creationId xmlns:a16="http://schemas.microsoft.com/office/drawing/2014/main" id="{46BC7E53-1535-995E-1C54-EBC24080A00B}"/>
              </a:ext>
            </a:extLst>
          </p:cNvPr>
          <p:cNvGraphicFramePr>
            <a:graphicFrameLocks noGrp="1"/>
          </p:cNvGraphicFramePr>
          <p:nvPr>
            <p:extLst>
              <p:ext uri="{D42A27DB-BD31-4B8C-83A1-F6EECF244321}">
                <p14:modId xmlns:p14="http://schemas.microsoft.com/office/powerpoint/2010/main" val="983807248"/>
              </p:ext>
            </p:extLst>
          </p:nvPr>
        </p:nvGraphicFramePr>
        <p:xfrm>
          <a:off x="971296" y="3967304"/>
          <a:ext cx="4707128" cy="1853448"/>
        </p:xfrm>
        <a:graphic>
          <a:graphicData uri="http://schemas.openxmlformats.org/drawingml/2006/table">
            <a:tbl>
              <a:tblPr firstRow="1" bandRow="1">
                <a:tableStyleId>{2D5ABB26-0587-4C30-8999-92F81FD0307C}</a:tableStyleId>
              </a:tblPr>
              <a:tblGrid>
                <a:gridCol w="1176782">
                  <a:extLst>
                    <a:ext uri="{9D8B030D-6E8A-4147-A177-3AD203B41FA5}">
                      <a16:colId xmlns:a16="http://schemas.microsoft.com/office/drawing/2014/main" val="309305723"/>
                    </a:ext>
                  </a:extLst>
                </a:gridCol>
                <a:gridCol w="1176782">
                  <a:extLst>
                    <a:ext uri="{9D8B030D-6E8A-4147-A177-3AD203B41FA5}">
                      <a16:colId xmlns:a16="http://schemas.microsoft.com/office/drawing/2014/main" val="2566797502"/>
                    </a:ext>
                  </a:extLst>
                </a:gridCol>
                <a:gridCol w="1176782">
                  <a:extLst>
                    <a:ext uri="{9D8B030D-6E8A-4147-A177-3AD203B41FA5}">
                      <a16:colId xmlns:a16="http://schemas.microsoft.com/office/drawing/2014/main" val="274261551"/>
                    </a:ext>
                  </a:extLst>
                </a:gridCol>
                <a:gridCol w="1176782">
                  <a:extLst>
                    <a:ext uri="{9D8B030D-6E8A-4147-A177-3AD203B41FA5}">
                      <a16:colId xmlns:a16="http://schemas.microsoft.com/office/drawing/2014/main" val="2538185664"/>
                    </a:ext>
                  </a:extLst>
                </a:gridCol>
              </a:tblGrid>
              <a:tr h="617816">
                <a:tc gridSpan="2">
                  <a:txBody>
                    <a:bodyPr/>
                    <a:lstStyle/>
                    <a:p>
                      <a:pPr algn="ctr"/>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gridSpan="2">
                  <a:txBody>
                    <a:bodyPr/>
                    <a:lstStyle/>
                    <a:p>
                      <a:pPr algn="ctr"/>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32629336"/>
                  </a:ext>
                </a:extLst>
              </a:tr>
              <a:tr h="617816">
                <a:tc>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s-ES_tradnl" sz="28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s-ES_tradnl" sz="2800" dirty="0"/>
                    </a:p>
                  </a:txBody>
                  <a:tcPr>
                    <a:lnL>
                      <a:noFill/>
                    </a:lnL>
                    <a:lnR>
                      <a:noFill/>
                    </a:lnR>
                    <a:lnT>
                      <a:noFill/>
                    </a:lnT>
                    <a:lnB>
                      <a:noFill/>
                    </a:lnB>
                    <a:lnTlToBr w="12700" cmpd="sng">
                      <a:noFill/>
                      <a:prstDash val="solid"/>
                    </a:lnTlToBr>
                    <a:lnBlToTr w="12700" cmpd="sng">
                      <a:noFill/>
                      <a:prstDash val="solid"/>
                    </a:lnBlToTr>
                  </a:tcPr>
                </a:tc>
                <a:tc>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655209749"/>
                  </a:ext>
                </a:extLst>
              </a:tr>
              <a:tr h="617816">
                <a:tc gridSpan="4">
                  <a:txBody>
                    <a:bodyPr/>
                    <a:lstStyle/>
                    <a:p>
                      <a:pPr algn="ctr"/>
                      <a:r>
                        <a:rPr lang="es-ES_tradnl" dirty="0"/>
                        <a:t>12/04/2102</a:t>
                      </a:r>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tc hMerge="1">
                  <a:txBody>
                    <a:bodyPr/>
                    <a:lstStyle/>
                    <a:p>
                      <a:endParaRPr lang="es-ES_tradnl"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35016337"/>
                  </a:ext>
                </a:extLst>
              </a:tr>
            </a:tbl>
          </a:graphicData>
        </a:graphic>
      </p:graphicFrame>
      <p:pic>
        <p:nvPicPr>
          <p:cNvPr id="9" name="Picture 8" descr="A logo of a football team&#10;&#10;Description automatically generated">
            <a:extLst>
              <a:ext uri="{FF2B5EF4-FFF2-40B4-BE49-F238E27FC236}">
                <a16:creationId xmlns:a16="http://schemas.microsoft.com/office/drawing/2014/main" id="{08CD2520-71FC-F600-D739-071361169A9A}"/>
              </a:ext>
            </a:extLst>
          </p:cNvPr>
          <p:cNvPicPr>
            <a:picLocks noChangeAspect="1"/>
          </p:cNvPicPr>
          <p:nvPr/>
        </p:nvPicPr>
        <p:blipFill>
          <a:blip r:embed="rId4"/>
          <a:stretch>
            <a:fillRect/>
          </a:stretch>
        </p:blipFill>
        <p:spPr>
          <a:xfrm>
            <a:off x="4469111" y="3967304"/>
            <a:ext cx="1209313" cy="1626526"/>
          </a:xfrm>
          <a:prstGeom prst="rect">
            <a:avLst/>
          </a:prstGeom>
        </p:spPr>
      </p:pic>
      <p:pic>
        <p:nvPicPr>
          <p:cNvPr id="12" name="Picture 11">
            <a:extLst>
              <a:ext uri="{FF2B5EF4-FFF2-40B4-BE49-F238E27FC236}">
                <a16:creationId xmlns:a16="http://schemas.microsoft.com/office/drawing/2014/main" id="{E54BD3CC-F9BD-0313-A733-53803575369C}"/>
              </a:ext>
            </a:extLst>
          </p:cNvPr>
          <p:cNvPicPr>
            <a:picLocks noChangeAspect="1"/>
          </p:cNvPicPr>
          <p:nvPr/>
        </p:nvPicPr>
        <p:blipFill>
          <a:blip r:embed="rId5"/>
          <a:stretch>
            <a:fillRect/>
          </a:stretch>
        </p:blipFill>
        <p:spPr>
          <a:xfrm>
            <a:off x="1083997" y="4226456"/>
            <a:ext cx="1147870" cy="1327225"/>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D33CA69-70B5-43F7-2F97-70D5CDB7DCFB}"/>
                  </a:ext>
                </a:extLst>
              </p:cNvPr>
              <p:cNvSpPr txBox="1"/>
              <p:nvPr/>
            </p:nvSpPr>
            <p:spPr>
              <a:xfrm>
                <a:off x="6731751" y="4335957"/>
                <a:ext cx="29584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𝐺𝑎𝑛𝑒</m:t>
                          </m:r>
                          <m:r>
                            <a:rPr lang="en-US" sz="2400" b="0" i="1" smtClean="0">
                              <a:latin typeface="Cambria Math" panose="02040503050406030204" pitchFamily="18" charset="0"/>
                            </a:rPr>
                            <m:t> </m:t>
                          </m:r>
                          <m:r>
                            <a:rPr lang="en-US" sz="2400" b="0" i="1" smtClean="0">
                              <a:latin typeface="Cambria Math" panose="02040503050406030204" pitchFamily="18" charset="0"/>
                            </a:rPr>
                            <m:t>𝐵𝑜𝑐𝑎</m:t>
                          </m:r>
                        </m:e>
                      </m:d>
                      <m:r>
                        <a:rPr lang="en-US" sz="2400" b="0" i="1" smtClean="0">
                          <a:latin typeface="Cambria Math" panose="02040503050406030204" pitchFamily="18" charset="0"/>
                        </a:rPr>
                        <m:t>=</m:t>
                      </m:r>
                      <m:r>
                        <a:rPr lang="en-US" sz="2400" b="0" i="1" smtClean="0">
                          <a:latin typeface="Cambria Math" panose="02040503050406030204" pitchFamily="18" charset="0"/>
                        </a:rPr>
                        <m:t>0.22</m:t>
                      </m:r>
                    </m:oMath>
                  </m:oMathPara>
                </a14:m>
                <a:endParaRPr lang="es-ES_tradnl" sz="2400" dirty="0"/>
              </a:p>
            </p:txBody>
          </p:sp>
        </mc:Choice>
        <mc:Fallback>
          <p:sp>
            <p:nvSpPr>
              <p:cNvPr id="14" name="TextBox 13">
                <a:extLst>
                  <a:ext uri="{FF2B5EF4-FFF2-40B4-BE49-F238E27FC236}">
                    <a16:creationId xmlns:a16="http://schemas.microsoft.com/office/drawing/2014/main" id="{6D33CA69-70B5-43F7-2F97-70D5CDB7DCFB}"/>
                  </a:ext>
                </a:extLst>
              </p:cNvPr>
              <p:cNvSpPr txBox="1">
                <a:spLocks noRot="1" noChangeAspect="1" noMove="1" noResize="1" noEditPoints="1" noAdjustHandles="1" noChangeArrowheads="1" noChangeShapeType="1" noTextEdit="1"/>
              </p:cNvSpPr>
              <p:nvPr/>
            </p:nvSpPr>
            <p:spPr>
              <a:xfrm>
                <a:off x="6731751" y="4335957"/>
                <a:ext cx="2958438" cy="369332"/>
              </a:xfrm>
              <a:prstGeom prst="rect">
                <a:avLst/>
              </a:prstGeom>
              <a:blipFill>
                <a:blip r:embed="rId6"/>
                <a:stretch>
                  <a:fillRect l="-1277" t="-6667" r="-1702" b="-40000"/>
                </a:stretch>
              </a:blipFill>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852BB6B-BAE0-44D3-1AF2-23415B290139}"/>
                  </a:ext>
                </a:extLst>
              </p:cNvPr>
              <p:cNvSpPr txBox="1"/>
              <p:nvPr/>
            </p:nvSpPr>
            <p:spPr>
              <a:xfrm>
                <a:off x="6731751" y="4890068"/>
                <a:ext cx="40091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𝐺𝑎𝑛𝑒</m:t>
                          </m:r>
                          <m:r>
                            <a:rPr lang="en-US" sz="2400" b="0" i="1" smtClean="0">
                              <a:latin typeface="Cambria Math" panose="02040503050406030204" pitchFamily="18" charset="0"/>
                            </a:rPr>
                            <m:t> </m:t>
                          </m:r>
                          <m:r>
                            <a:rPr lang="en-US" sz="2400" b="0" i="1" smtClean="0">
                              <a:latin typeface="Cambria Math" panose="02040503050406030204" pitchFamily="18" charset="0"/>
                            </a:rPr>
                            <m:t>𝑅𝑒𝑎𝑙</m:t>
                          </m:r>
                          <m:r>
                            <a:rPr lang="en-US" sz="2400" b="0" i="1" smtClean="0">
                              <a:latin typeface="Cambria Math" panose="02040503050406030204" pitchFamily="18" charset="0"/>
                            </a:rPr>
                            <m:t> </m:t>
                          </m:r>
                          <m:r>
                            <a:rPr lang="en-US" sz="2400" b="0" i="1" smtClean="0">
                              <a:latin typeface="Cambria Math" panose="02040503050406030204" pitchFamily="18" charset="0"/>
                            </a:rPr>
                            <m:t>𝑀𝑎𝑑𝑟𝑖𝑑</m:t>
                          </m:r>
                        </m:e>
                      </m:d>
                      <m:r>
                        <a:rPr lang="en-US" sz="2400" b="0" i="1" smtClean="0">
                          <a:latin typeface="Cambria Math" panose="02040503050406030204" pitchFamily="18" charset="0"/>
                        </a:rPr>
                        <m:t>=0</m:t>
                      </m:r>
                      <m:r>
                        <a:rPr lang="en-US" sz="2400" b="0" i="1" smtClean="0">
                          <a:latin typeface="Cambria Math" panose="02040503050406030204" pitchFamily="18" charset="0"/>
                        </a:rPr>
                        <m:t>.78</m:t>
                      </m:r>
                    </m:oMath>
                  </m:oMathPara>
                </a14:m>
                <a:endParaRPr lang="es-ES_tradnl" sz="2400" dirty="0"/>
              </a:p>
            </p:txBody>
          </p:sp>
        </mc:Choice>
        <mc:Fallback>
          <p:sp>
            <p:nvSpPr>
              <p:cNvPr id="15" name="TextBox 14">
                <a:extLst>
                  <a:ext uri="{FF2B5EF4-FFF2-40B4-BE49-F238E27FC236}">
                    <a16:creationId xmlns:a16="http://schemas.microsoft.com/office/drawing/2014/main" id="{8852BB6B-BAE0-44D3-1AF2-23415B290139}"/>
                  </a:ext>
                </a:extLst>
              </p:cNvPr>
              <p:cNvSpPr txBox="1">
                <a:spLocks noRot="1" noChangeAspect="1" noMove="1" noResize="1" noEditPoints="1" noAdjustHandles="1" noChangeArrowheads="1" noChangeShapeType="1" noTextEdit="1"/>
              </p:cNvSpPr>
              <p:nvPr/>
            </p:nvSpPr>
            <p:spPr>
              <a:xfrm>
                <a:off x="6731751" y="4890068"/>
                <a:ext cx="4009174" cy="369332"/>
              </a:xfrm>
              <a:prstGeom prst="rect">
                <a:avLst/>
              </a:prstGeom>
              <a:blipFill>
                <a:blip r:embed="rId7"/>
                <a:stretch>
                  <a:fillRect l="-946" t="-3226" r="-1262" b="-35484"/>
                </a:stretch>
              </a:blipFill>
            </p:spPr>
            <p:txBody>
              <a:bodyPr/>
              <a:lstStyle/>
              <a:p>
                <a:r>
                  <a:rPr lang="es-ES_tradnl">
                    <a:noFill/>
                  </a:rPr>
                  <a:t> </a:t>
                </a:r>
              </a:p>
            </p:txBody>
          </p:sp>
        </mc:Fallback>
      </mc:AlternateContent>
    </p:spTree>
    <p:extLst>
      <p:ext uri="{BB962C8B-B14F-4D97-AF65-F5344CB8AC3E}">
        <p14:creationId xmlns:p14="http://schemas.microsoft.com/office/powerpoint/2010/main" val="83957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1730188"/>
                <a:ext cx="10691265" cy="4354925"/>
              </a:xfrm>
            </p:spPr>
            <p:txBody>
              <a:bodyPr>
                <a:normAutofit fontScale="92500" lnSpcReduction="20000"/>
              </a:bodyPr>
              <a:lstStyle/>
              <a:p>
                <a:pPr marL="0" indent="0">
                  <a:buNone/>
                </a:pPr>
                <a:r>
                  <a:rPr lang="es-ES" sz="2400" dirty="0"/>
                  <a:t>Entonces una forma que se nos ocurre de modelar la probabilidad es usando una regresión lineal:</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𝐺𝑎𝑛𝑎𝑟</m:t>
                          </m:r>
                          <m:r>
                            <a:rPr lang="en-US" sz="2400" b="0" i="1" smtClean="0">
                              <a:latin typeface="Cambria Math" panose="02040503050406030204" pitchFamily="18" charset="0"/>
                            </a:rPr>
                            <m:t> </m:t>
                          </m:r>
                          <m:r>
                            <a:rPr lang="en-US" sz="2400" b="0" i="1" smtClean="0">
                              <a:latin typeface="Cambria Math" panose="02040503050406030204" pitchFamily="18" charset="0"/>
                            </a:rPr>
                            <m:t>𝐵𝑜𝑐𝑎</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𝑑</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𝑑</m:t>
                          </m:r>
                        </m:sub>
                      </m:sSub>
                    </m:oMath>
                  </m:oMathPara>
                </a14:m>
                <a:endParaRPr lang="es-ES" sz="2400" dirty="0"/>
              </a:p>
              <a:p>
                <a:pPr marL="0" indent="0">
                  <a:buNone/>
                </a:pPr>
                <a:r>
                  <a:rPr lang="es-ES" sz="2400" dirty="0"/>
                  <a:t>En el caso de clasificación de dos clases: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e>
                          <m:r>
                            <a:rPr lang="en-US" sz="2400" b="1" i="1" smtClean="0">
                              <a:latin typeface="Cambria Math" panose="02040503050406030204" pitchFamily="18" charset="0"/>
                            </a:rPr>
                            <m:t>𝑿</m:t>
                          </m:r>
                        </m:e>
                      </m:d>
                    </m:oMath>
                  </m:oMathPara>
                </a14:m>
                <a:endParaRPr lang="es-ES" sz="2400"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oMath>
                  </m:oMathPara>
                </a14:m>
                <a:endParaRPr lang="es-ES" sz="2400" dirty="0"/>
              </a:p>
              <a:p>
                <a:pPr marL="0" indent="0">
                  <a:buNone/>
                </a:pPr>
                <a:r>
                  <a:rPr lang="es-ES" sz="2400" dirty="0"/>
                  <a:t>Pero, además, en el caso de dos clases: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i="1">
                        <a:latin typeface="Cambria Math" panose="02040503050406030204" pitchFamily="18" charset="0"/>
                      </a:rPr>
                      <m:t>=1−</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=0</m:t>
                        </m:r>
                      </m:e>
                      <m:e>
                        <m:r>
                          <a:rPr lang="en-US" sz="2400" b="1" i="1">
                            <a:latin typeface="Cambria Math" panose="02040503050406030204" pitchFamily="18" charset="0"/>
                          </a:rPr>
                          <m:t>𝑿</m:t>
                        </m:r>
                      </m:e>
                    </m:d>
                  </m:oMath>
                </a14:m>
                <a:endParaRPr lang="es-ES" sz="2400" dirty="0"/>
              </a:p>
              <a:p>
                <a:pPr marL="0" indent="0">
                  <a:buNone/>
                </a:pPr>
                <a:r>
                  <a:rPr lang="es-ES" sz="2400" dirty="0"/>
                  <a:t>Por lo que podemos simplificar la notación…</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1" i="1" smtClean="0">
                              <a:latin typeface="Cambria Math" panose="02040503050406030204" pitchFamily="18" charset="0"/>
                            </a:rPr>
                            <m:t>𝑿</m:t>
                          </m:r>
                        </m:e>
                      </m:d>
                      <m:r>
                        <a:rPr lang="en-US" sz="2400" b="0" i="1" smtClean="0">
                          <a:latin typeface="Cambria Math" panose="02040503050406030204" pitchFamily="18" charset="0"/>
                        </a:rPr>
                        <m:t>=</m:t>
                      </m:r>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a:latin typeface="Cambria Math" panose="02040503050406030204" pitchFamily="18" charset="0"/>
                            </a:rPr>
                            <m:t>𝑿</m:t>
                          </m:r>
                        </m:e>
                      </m:d>
                    </m:oMath>
                  </m:oMathPara>
                </a14:m>
                <a:endParaRPr lang="en-US" sz="2400" b="1" dirty="0"/>
              </a:p>
              <a:p>
                <a:pPr marL="0" indent="0">
                  <a:buNone/>
                </a:pPr>
                <a:r>
                  <a:rPr lang="es-ES" sz="2400" dirty="0"/>
                  <a:t>Las probabilidades son valores que van entre 1 y 0.</a:t>
                </a:r>
              </a:p>
              <a:p>
                <a:pPr marL="0" indent="0">
                  <a:buNone/>
                </a:pPr>
                <a:r>
                  <a:rPr lang="es-ES" sz="2400" dirty="0"/>
                  <a:t>Además, la hagamos más simple, el caso de un solo atributo: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0" smtClean="0">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oMath>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5" y="1730188"/>
                <a:ext cx="10691265" cy="4354925"/>
              </a:xfrm>
              <a:blipFill>
                <a:blip r:embed="rId3"/>
                <a:stretch>
                  <a:fillRect l="-830" t="-1453" b="-174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B2ACF285-F093-6A40-CB11-A19724963E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35398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En un </a:t>
            </a:r>
            <a:r>
              <a:rPr lang="es-ES" sz="2400" dirty="0" err="1"/>
              <a:t>dataset</a:t>
            </a:r>
            <a:r>
              <a:rPr lang="es-ES" sz="2400" dirty="0"/>
              <a:t>, dado que son observaciones ya tenemos la probabilidad a la que pertenece. </a:t>
            </a:r>
          </a:p>
        </p:txBody>
      </p:sp>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3"/>
          <a:stretch>
            <a:fillRect/>
          </a:stretch>
        </p:blipFill>
        <p:spPr>
          <a:xfrm>
            <a:off x="3261803" y="2721563"/>
            <a:ext cx="5668393" cy="3277094"/>
          </a:xfrm>
          <a:prstGeom prst="rect">
            <a:avLst/>
          </a:prstGeom>
          <a:ln w="12700">
            <a:miter lim="400000"/>
          </a:ln>
        </p:spPr>
      </p:pic>
      <p:sp>
        <p:nvSpPr>
          <p:cNvPr id="7" name="Footer Placeholder 4">
            <a:extLst>
              <a:ext uri="{FF2B5EF4-FFF2-40B4-BE49-F238E27FC236}">
                <a16:creationId xmlns:a16="http://schemas.microsoft.com/office/drawing/2014/main" id="{D6CDFDDB-D629-7720-4238-37F29ECBA14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58478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Podemos usar una regresión lineal para estimar la probabilidad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4"/>
          <a:stretch>
            <a:fillRect/>
          </a:stretch>
        </p:blipFill>
        <p:spPr>
          <a:xfrm>
            <a:off x="3261803" y="2721563"/>
            <a:ext cx="5668393" cy="3277094"/>
          </a:xfrm>
          <a:prstGeom prst="rect">
            <a:avLst/>
          </a:prstGeom>
          <a:ln w="12700">
            <a:miter lim="400000"/>
          </a:ln>
        </p:spPr>
      </p:pic>
      <p:pic>
        <p:nvPicPr>
          <p:cNvPr id="7" name="rect2341.png" descr="rect2341.png">
            <a:extLst>
              <a:ext uri="{FF2B5EF4-FFF2-40B4-BE49-F238E27FC236}">
                <a16:creationId xmlns:a16="http://schemas.microsoft.com/office/drawing/2014/main" id="{D786FB1B-7426-7CED-5CB5-FE218CA317B6}"/>
              </a:ext>
            </a:extLst>
          </p:cNvPr>
          <p:cNvPicPr>
            <a:picLocks noChangeAspect="1"/>
          </p:cNvPicPr>
          <p:nvPr/>
        </p:nvPicPr>
        <p:blipFill>
          <a:blip r:embed="rId5"/>
          <a:stretch>
            <a:fillRect/>
          </a:stretch>
        </p:blipFill>
        <p:spPr>
          <a:xfrm>
            <a:off x="3261803" y="2721563"/>
            <a:ext cx="5668393" cy="3277094"/>
          </a:xfrm>
          <a:prstGeom prst="rect">
            <a:avLst/>
          </a:prstGeom>
          <a:ln w="12700">
            <a:miter lim="400000"/>
          </a:ln>
        </p:spPr>
      </p:pic>
      <p:sp>
        <p:nvSpPr>
          <p:cNvPr id="8" name="Footer Placeholder 4">
            <a:extLst>
              <a:ext uri="{FF2B5EF4-FFF2-40B4-BE49-F238E27FC236}">
                <a16:creationId xmlns:a16="http://schemas.microsoft.com/office/drawing/2014/main" id="{22A9ECFB-57F4-240B-C84B-FA2450E792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04980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Podemos usar una regresión lineal para estimar la probabilidad  </a:t>
                </a: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𝑥</m:t>
                    </m:r>
                  </m:oMath>
                </a14:m>
                <a:endParaRPr lang="es-ES"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3" name="rect234.png" descr="rect234.png">
            <a:extLst>
              <a:ext uri="{FF2B5EF4-FFF2-40B4-BE49-F238E27FC236}">
                <a16:creationId xmlns:a16="http://schemas.microsoft.com/office/drawing/2014/main" id="{4C56ED79-DF46-8BB3-FBBB-2CA9E734B8CA}"/>
              </a:ext>
            </a:extLst>
          </p:cNvPr>
          <p:cNvPicPr>
            <a:picLocks noChangeAspect="1"/>
          </p:cNvPicPr>
          <p:nvPr/>
        </p:nvPicPr>
        <p:blipFill>
          <a:blip r:embed="rId4"/>
          <a:stretch>
            <a:fillRect/>
          </a:stretch>
        </p:blipFill>
        <p:spPr>
          <a:xfrm>
            <a:off x="3261803" y="2721563"/>
            <a:ext cx="5668393" cy="3277094"/>
          </a:xfrm>
          <a:prstGeom prst="rect">
            <a:avLst/>
          </a:prstGeom>
          <a:ln w="12700">
            <a:miter lim="400000"/>
          </a:ln>
        </p:spPr>
      </p:pic>
      <p:pic>
        <p:nvPicPr>
          <p:cNvPr id="7" name="rect2341.png" descr="rect2341.png">
            <a:extLst>
              <a:ext uri="{FF2B5EF4-FFF2-40B4-BE49-F238E27FC236}">
                <a16:creationId xmlns:a16="http://schemas.microsoft.com/office/drawing/2014/main" id="{D786FB1B-7426-7CED-5CB5-FE218CA317B6}"/>
              </a:ext>
            </a:extLst>
          </p:cNvPr>
          <p:cNvPicPr>
            <a:picLocks noChangeAspect="1"/>
          </p:cNvPicPr>
          <p:nvPr/>
        </p:nvPicPr>
        <p:blipFill>
          <a:blip r:embed="rId5"/>
          <a:stretch>
            <a:fillRect/>
          </a:stretch>
        </p:blipFill>
        <p:spPr>
          <a:xfrm>
            <a:off x="3261803" y="2721563"/>
            <a:ext cx="5668393" cy="3277094"/>
          </a:xfrm>
          <a:prstGeom prst="rect">
            <a:avLst/>
          </a:prstGeom>
          <a:ln w="12700">
            <a:miter lim="400000"/>
          </a:ln>
        </p:spPr>
      </p:pic>
      <p:sp>
        <p:nvSpPr>
          <p:cNvPr id="8" name="Rectangle 7">
            <a:extLst>
              <a:ext uri="{FF2B5EF4-FFF2-40B4-BE49-F238E27FC236}">
                <a16:creationId xmlns:a16="http://schemas.microsoft.com/office/drawing/2014/main" id="{B735DF24-3EB7-4970-27B1-96B06627A6D2}"/>
              </a:ext>
            </a:extLst>
          </p:cNvPr>
          <p:cNvSpPr/>
          <p:nvPr/>
        </p:nvSpPr>
        <p:spPr>
          <a:xfrm>
            <a:off x="770537" y="1613482"/>
            <a:ext cx="10691264" cy="97715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En la gráfica se observa el problema de predecir usando </a:t>
            </a:r>
            <a:r>
              <a:rPr lang="es-ES_tradnl" b="1" dirty="0"/>
              <a:t>regresión lineal</a:t>
            </a:r>
            <a:r>
              <a:rPr lang="es-ES_tradnl" dirty="0"/>
              <a:t>. Dada la naturaleza de la función, hay valores en donde se obtienen p(x) &lt; 0, o p(x) &gt; 1. Esto va a ocurrir con cualquier regresión que de valores por fuera a 0 y 1.</a:t>
            </a:r>
          </a:p>
        </p:txBody>
      </p:sp>
      <p:sp>
        <p:nvSpPr>
          <p:cNvPr id="9" name="Footer Placeholder 4">
            <a:extLst>
              <a:ext uri="{FF2B5EF4-FFF2-40B4-BE49-F238E27FC236}">
                <a16:creationId xmlns:a16="http://schemas.microsoft.com/office/drawing/2014/main" id="{5C4EDC4C-271E-B7B4-5685-05EAF8C6B4A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8914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Para evitar esto, podemos modelar a la probabilidad usando una función que nos asegure que siempre tendremos valores entre 0 y 1.</a:t>
                </a:r>
              </a:p>
              <a:p>
                <a:pPr marL="0" indent="0">
                  <a:buNone/>
                </a:pPr>
                <a:r>
                  <a:rPr lang="es-ES_tradnl" sz="2400" dirty="0"/>
                  <a:t>En regresión logística, esto lo resolvemos usando una función sigmoide:</a:t>
                </a:r>
              </a:p>
              <a:p>
                <a:pPr marL="0" indent="0" algn="ctr">
                  <a:buNone/>
                </a:pPr>
                <a14:m>
                  <m:oMathPara xmlns:m="http://schemas.openxmlformats.org/officeDocument/2006/math">
                    <m:oMathParaPr>
                      <m:jc m:val="centerGroup"/>
                    </m:oMathParaPr>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r>
                        <a:rPr lang="en-US" sz="2400" b="0" i="1" smtClean="0">
                          <a:latin typeface="Cambria Math" panose="02040503050406030204" pitchFamily="18" charset="0"/>
                        </a:rPr>
                        <m:t>=</m:t>
                      </m:r>
                      <m:f>
                        <m:fPr>
                          <m:ctrlPr>
                            <a:rPr lang="es-ES_tradnl" sz="2400" i="1">
                              <a:latin typeface="Cambria Math" panose="02040503050406030204" pitchFamily="18" charset="0"/>
                            </a:rPr>
                          </m:ctrlPr>
                        </m:fPr>
                        <m:num>
                          <m:r>
                            <a:rPr lang="en-US" sz="2400" b="0" i="1" smtClean="0">
                              <a:latin typeface="Cambria Math" panose="02040503050406030204" pitchFamily="18" charset="0"/>
                            </a:rPr>
                            <m:t>1</m:t>
                          </m:r>
                        </m:num>
                        <m:den>
                          <m:r>
                            <a:rPr lang="es-ES_tradnl" sz="2400" i="1">
                              <a:latin typeface="Cambria Math" panose="02040503050406030204" pitchFamily="18" charset="0"/>
                            </a:rPr>
                            <m:t>1+</m:t>
                          </m:r>
                          <m:sSup>
                            <m:sSupPr>
                              <m:ctrlPr>
                                <a:rPr lang="es-ES_tradnl" sz="2400" i="1">
                                  <a:latin typeface="Cambria Math" panose="02040503050406030204" pitchFamily="18" charset="0"/>
                                </a:rPr>
                              </m:ctrlPr>
                            </m:sSupPr>
                            <m:e>
                              <m:r>
                                <a:rPr lang="es-ES_tradnl" sz="2400" i="1">
                                  <a:latin typeface="Cambria Math" panose="02040503050406030204" pitchFamily="18" charset="0"/>
                                </a:rPr>
                                <m:t>𝑒</m:t>
                              </m:r>
                            </m:e>
                            <m:sup>
                              <m:r>
                                <a:rPr lang="en-US" sz="2400" b="0" i="1" smtClean="0">
                                  <a:latin typeface="Cambria Math" panose="02040503050406030204" pitchFamily="18" charset="0"/>
                                </a:rPr>
                                <m:t>−(</m:t>
                              </m:r>
                              <m:r>
                                <a:rPr lang="es-ES_tradnl" sz="2400" i="1">
                                  <a:latin typeface="Cambria Math" panose="02040503050406030204" pitchFamily="18" charset="0"/>
                                </a:rPr>
                                <m:t>𝑏</m:t>
                              </m:r>
                              <m:r>
                                <a:rPr lang="es-ES_tradnl" sz="2400" i="1">
                                  <a:latin typeface="Cambria Math" panose="02040503050406030204" pitchFamily="18" charset="0"/>
                                </a:rPr>
                                <m:t>+</m:t>
                              </m:r>
                              <m:sSub>
                                <m:sSubPr>
                                  <m:ctrlPr>
                                    <a:rPr lang="es-ES_tradnl" sz="2400" i="1">
                                      <a:latin typeface="Cambria Math" panose="02040503050406030204" pitchFamily="18" charset="0"/>
                                    </a:rPr>
                                  </m:ctrlPr>
                                </m:sSubPr>
                                <m:e>
                                  <m:r>
                                    <a:rPr lang="es-ES_tradnl" sz="2400" i="1">
                                      <a:latin typeface="Cambria Math" panose="02040503050406030204" pitchFamily="18" charset="0"/>
                                    </a:rPr>
                                    <m:t>𝑤</m:t>
                                  </m:r>
                                </m:e>
                                <m:sub>
                                  <m:r>
                                    <a:rPr lang="es-ES_tradnl" sz="2400" i="1">
                                      <a:latin typeface="Cambria Math" panose="02040503050406030204" pitchFamily="18" charset="0"/>
                                    </a:rPr>
                                    <m:t>0</m:t>
                                  </m:r>
                                </m:sub>
                              </m:sSub>
                              <m:r>
                                <a:rPr lang="en-US" sz="2400" b="0" i="1" smtClean="0">
                                  <a:latin typeface="Cambria Math" panose="02040503050406030204" pitchFamily="18" charset="0"/>
                                </a:rPr>
                                <m:t>𝑥</m:t>
                              </m:r>
                              <m:r>
                                <a:rPr lang="en-US" sz="2400" b="0" i="1" smtClean="0">
                                  <a:latin typeface="Cambria Math" panose="02040503050406030204" pitchFamily="18" charset="0"/>
                                </a:rPr>
                                <m:t>)</m:t>
                              </m:r>
                            </m:sup>
                          </m:sSup>
                        </m:den>
                      </m:f>
                    </m:oMath>
                  </m:oMathPara>
                </a14:m>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r="-474"/>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981451BF-FF01-68A4-9CF2-5335502289A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90654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Lo que visualmente se observa:</a:t>
            </a:r>
          </a:p>
        </p:txBody>
      </p:sp>
      <p:pic>
        <p:nvPicPr>
          <p:cNvPr id="3" name="rect2342.png" descr="rect2342.png">
            <a:extLst>
              <a:ext uri="{FF2B5EF4-FFF2-40B4-BE49-F238E27FC236}">
                <a16:creationId xmlns:a16="http://schemas.microsoft.com/office/drawing/2014/main" id="{6161515F-F364-1DA0-7835-2AD9B91EC32F}"/>
              </a:ext>
            </a:extLst>
          </p:cNvPr>
          <p:cNvPicPr>
            <a:picLocks noChangeAspect="1"/>
          </p:cNvPicPr>
          <p:nvPr/>
        </p:nvPicPr>
        <p:blipFill>
          <a:blip r:embed="rId3"/>
          <a:stretch>
            <a:fillRect/>
          </a:stretch>
        </p:blipFill>
        <p:spPr>
          <a:xfrm>
            <a:off x="3175987" y="2610396"/>
            <a:ext cx="5740560" cy="3318817"/>
          </a:xfrm>
          <a:prstGeom prst="rect">
            <a:avLst/>
          </a:prstGeom>
          <a:ln w="12700">
            <a:miter lim="400000"/>
          </a:ln>
        </p:spPr>
      </p:pic>
      <p:sp>
        <p:nvSpPr>
          <p:cNvPr id="7" name="Footer Placeholder 4">
            <a:extLst>
              <a:ext uri="{FF2B5EF4-FFF2-40B4-BE49-F238E27FC236}">
                <a16:creationId xmlns:a16="http://schemas.microsoft.com/office/drawing/2014/main" id="{AF16AAB1-EF99-8D9A-3C0C-66616B5373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344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Lineal</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dirty="0"/>
                  <a:t>La regresión lineal de una sola variable independiente:</a:t>
                </a:r>
              </a:p>
              <a:p>
                <a:pPr marL="0"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oMath>
                  </m:oMathPara>
                </a14:m>
                <a:endParaRPr lang="es-ES" sz="2400" dirty="0">
                  <a:solidFill>
                    <a:schemeClr val="bg1"/>
                  </a:solidFill>
                </a:endParaRP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pic>
        <p:nvPicPr>
          <p:cNvPr id="9" name="circle9939.png" descr="circle9939.png">
            <a:extLst>
              <a:ext uri="{FF2B5EF4-FFF2-40B4-BE49-F238E27FC236}">
                <a16:creationId xmlns:a16="http://schemas.microsoft.com/office/drawing/2014/main" id="{E3E83133-4521-54AA-6099-375EB8FF2B4B}"/>
              </a:ext>
            </a:extLst>
          </p:cNvPr>
          <p:cNvPicPr>
            <a:picLocks noChangeAspect="1"/>
          </p:cNvPicPr>
          <p:nvPr/>
        </p:nvPicPr>
        <p:blipFill>
          <a:blip r:embed="rId4"/>
          <a:stretch>
            <a:fillRect/>
          </a:stretch>
        </p:blipFill>
        <p:spPr>
          <a:xfrm>
            <a:off x="4180685" y="3304179"/>
            <a:ext cx="3731163" cy="2631725"/>
          </a:xfrm>
          <a:prstGeom prst="rect">
            <a:avLst/>
          </a:prstGeom>
          <a:ln w="12700">
            <a:miter lim="400000"/>
          </a:ln>
        </p:spPr>
      </p:pic>
      <p:sp>
        <p:nvSpPr>
          <p:cNvPr id="10" name="TextBox 9">
            <a:extLst>
              <a:ext uri="{FF2B5EF4-FFF2-40B4-BE49-F238E27FC236}">
                <a16:creationId xmlns:a16="http://schemas.microsoft.com/office/drawing/2014/main" id="{36A79E72-5038-0EA7-467B-2C8D90BD57E5}"/>
              </a:ext>
            </a:extLst>
          </p:cNvPr>
          <p:cNvSpPr txBox="1"/>
          <p:nvPr/>
        </p:nvSpPr>
        <p:spPr>
          <a:xfrm>
            <a:off x="7547674" y="4768312"/>
            <a:ext cx="592792" cy="307777"/>
          </a:xfrm>
          <a:prstGeom prst="rect">
            <a:avLst/>
          </a:prstGeom>
          <a:solidFill>
            <a:schemeClr val="bg1"/>
          </a:solidFill>
        </p:spPr>
        <p:txBody>
          <a:bodyPr wrap="square" lIns="36000" rtlCol="0">
            <a:spAutoFit/>
          </a:bodyPr>
          <a:lstStyle/>
          <a:p>
            <a:r>
              <a:rPr lang="es-ES_tradnl" sz="1400" dirty="0">
                <a:solidFill>
                  <a:srgbClr val="FF00FF"/>
                </a:solidFill>
              </a:rPr>
              <a:t>(w</a:t>
            </a:r>
            <a:r>
              <a:rPr lang="es-ES_tradnl" sz="1400" baseline="-25000" dirty="0">
                <a:solidFill>
                  <a:srgbClr val="FF00FF"/>
                </a:solidFill>
              </a:rPr>
              <a:t>0</a:t>
            </a:r>
            <a:r>
              <a:rPr lang="es-ES_tradnl" sz="1400" dirty="0">
                <a:solidFill>
                  <a:srgbClr val="FF00FF"/>
                </a:solidFill>
              </a:rPr>
              <a:t>)</a:t>
            </a:r>
          </a:p>
        </p:txBody>
      </p:sp>
      <p:sp>
        <p:nvSpPr>
          <p:cNvPr id="11" name="TextBox 10">
            <a:extLst>
              <a:ext uri="{FF2B5EF4-FFF2-40B4-BE49-F238E27FC236}">
                <a16:creationId xmlns:a16="http://schemas.microsoft.com/office/drawing/2014/main" id="{6A9F5D74-1335-1565-71FD-662A658A3539}"/>
              </a:ext>
            </a:extLst>
          </p:cNvPr>
          <p:cNvSpPr txBox="1"/>
          <p:nvPr/>
        </p:nvSpPr>
        <p:spPr>
          <a:xfrm>
            <a:off x="7136969" y="5132423"/>
            <a:ext cx="592792" cy="307777"/>
          </a:xfrm>
          <a:prstGeom prst="rect">
            <a:avLst/>
          </a:prstGeom>
          <a:solidFill>
            <a:schemeClr val="bg1"/>
          </a:solidFill>
        </p:spPr>
        <p:txBody>
          <a:bodyPr wrap="square" lIns="36000" rtlCol="0">
            <a:spAutoFit/>
          </a:bodyPr>
          <a:lstStyle/>
          <a:p>
            <a:r>
              <a:rPr lang="es-ES_tradnl" sz="1400" dirty="0">
                <a:solidFill>
                  <a:srgbClr val="FF00FF"/>
                </a:solidFill>
              </a:rPr>
              <a:t>(b)</a:t>
            </a:r>
          </a:p>
        </p:txBody>
      </p:sp>
      <p:sp>
        <p:nvSpPr>
          <p:cNvPr id="12" name="TextBox 11">
            <a:extLst>
              <a:ext uri="{FF2B5EF4-FFF2-40B4-BE49-F238E27FC236}">
                <a16:creationId xmlns:a16="http://schemas.microsoft.com/office/drawing/2014/main" id="{53C0D6BF-4D43-0FEA-FCF3-4F34B8E76654}"/>
              </a:ext>
            </a:extLst>
          </p:cNvPr>
          <p:cNvSpPr txBox="1"/>
          <p:nvPr/>
        </p:nvSpPr>
        <p:spPr>
          <a:xfrm>
            <a:off x="7319056" y="5658905"/>
            <a:ext cx="592792" cy="276999"/>
          </a:xfrm>
          <a:prstGeom prst="rect">
            <a:avLst/>
          </a:prstGeom>
          <a:solidFill>
            <a:schemeClr val="bg1"/>
          </a:solidFill>
        </p:spPr>
        <p:txBody>
          <a:bodyPr wrap="square" lIns="0" tIns="0" rIns="0" bIns="0" rtlCol="0">
            <a:spAutoFit/>
          </a:bodyPr>
          <a:lstStyle/>
          <a:p>
            <a:r>
              <a:rPr lang="es-ES_tradnl" dirty="0"/>
              <a:t>(x</a:t>
            </a:r>
            <a:r>
              <a:rPr lang="es-ES_tradnl" baseline="-25000" dirty="0"/>
              <a:t>0</a:t>
            </a:r>
            <a:r>
              <a:rPr lang="es-ES_tradnl" dirty="0"/>
              <a:t>)</a:t>
            </a:r>
          </a:p>
        </p:txBody>
      </p:sp>
      <p:sp>
        <p:nvSpPr>
          <p:cNvPr id="3" name="Footer Placeholder 4">
            <a:extLst>
              <a:ext uri="{FF2B5EF4-FFF2-40B4-BE49-F238E27FC236}">
                <a16:creationId xmlns:a16="http://schemas.microsoft.com/office/drawing/2014/main" id="{EDC704D8-E3AA-3C7A-D22B-EC1439ED70B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95911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dirty="0"/>
              <a:t>Esta regresión siempre va a formar una curva con forma sigmoidea. E independientemente del valor de x, siempre estará contenido entre 0 y 1.</a:t>
            </a:r>
          </a:p>
          <a:p>
            <a:pPr marL="0" indent="0">
              <a:buNone/>
            </a:pPr>
            <a:r>
              <a:rPr lang="es-ES_tradnl" dirty="0"/>
              <a:t>Dado que el </a:t>
            </a:r>
            <a:r>
              <a:rPr lang="es-ES_tradnl" b="1" dirty="0">
                <a:solidFill>
                  <a:schemeClr val="accent3"/>
                </a:solidFill>
              </a:rPr>
              <a:t>corazón </a:t>
            </a:r>
            <a:r>
              <a:rPr lang="es-ES_tradnl" dirty="0"/>
              <a:t>de la regresión logística es una función lineal, si observamos la frontera de clasificación para un caso con dos atributos de entrada</a:t>
            </a:r>
            <a:r>
              <a:rPr lang="es-ES_tradnl" sz="2400" dirty="0"/>
              <a:t>:</a:t>
            </a:r>
          </a:p>
          <a:p>
            <a:pPr marL="0" indent="0">
              <a:buNone/>
            </a:pPr>
            <a:endParaRPr lang="es-ES_tradnl" sz="2400" dirty="0"/>
          </a:p>
          <a:p>
            <a:pPr marL="0" indent="0">
              <a:buNone/>
            </a:pPr>
            <a:endParaRPr lang="es-ES_tradnl" sz="2400" dirty="0"/>
          </a:p>
        </p:txBody>
      </p:sp>
      <p:pic>
        <p:nvPicPr>
          <p:cNvPr id="7" name="Picture 6" descr="A line with purple and blue dots&#10;&#10;Description automatically generated">
            <a:extLst>
              <a:ext uri="{FF2B5EF4-FFF2-40B4-BE49-F238E27FC236}">
                <a16:creationId xmlns:a16="http://schemas.microsoft.com/office/drawing/2014/main" id="{5349C493-0B9E-A472-D4E3-1D3E6BC2B480}"/>
              </a:ext>
            </a:extLst>
          </p:cNvPr>
          <p:cNvPicPr>
            <a:picLocks noChangeAspect="1"/>
          </p:cNvPicPr>
          <p:nvPr/>
        </p:nvPicPr>
        <p:blipFill>
          <a:blip r:embed="rId3"/>
          <a:stretch>
            <a:fillRect/>
          </a:stretch>
        </p:blipFill>
        <p:spPr>
          <a:xfrm>
            <a:off x="7406972" y="3251247"/>
            <a:ext cx="2770300" cy="2770300"/>
          </a:xfrm>
          <a:prstGeom prst="rect">
            <a:avLst/>
          </a:prstGeom>
        </p:spPr>
      </p:pic>
      <p:sp>
        <p:nvSpPr>
          <p:cNvPr id="8" name="TextBox 7">
            <a:extLst>
              <a:ext uri="{FF2B5EF4-FFF2-40B4-BE49-F238E27FC236}">
                <a16:creationId xmlns:a16="http://schemas.microsoft.com/office/drawing/2014/main" id="{51C5FAFD-BA0D-10C9-E627-A8A5169F8995}"/>
              </a:ext>
            </a:extLst>
          </p:cNvPr>
          <p:cNvSpPr txBox="1"/>
          <p:nvPr/>
        </p:nvSpPr>
        <p:spPr>
          <a:xfrm>
            <a:off x="715383" y="5744547"/>
            <a:ext cx="5206875" cy="369332"/>
          </a:xfrm>
          <a:prstGeom prst="rect">
            <a:avLst/>
          </a:prstGeom>
          <a:noFill/>
        </p:spPr>
        <p:txBody>
          <a:bodyPr wrap="none" rtlCol="0">
            <a:spAutoFit/>
          </a:bodyPr>
          <a:lstStyle/>
          <a:p>
            <a:r>
              <a:rPr lang="es-ES_tradnl" dirty="0"/>
              <a:t>Que es lo que se conoce como un clasificador lineal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D6A399E-0551-0DA8-0099-D4EFBED65264}"/>
                  </a:ext>
                </a:extLst>
              </p:cNvPr>
              <p:cNvSpPr txBox="1"/>
              <p:nvPr/>
            </p:nvSpPr>
            <p:spPr>
              <a:xfrm>
                <a:off x="928116" y="4084955"/>
                <a:ext cx="6099048" cy="6808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_tradnl" sz="2000" b="0" i="1" smtClean="0">
                          <a:latin typeface="Cambria Math" panose="02040503050406030204" pitchFamily="18" charset="0"/>
                        </a:rPr>
                        <m:t>𝑝</m:t>
                      </m:r>
                      <m:d>
                        <m:dPr>
                          <m:ctrlPr>
                            <a:rPr lang="es-ES_tradnl" sz="2000" b="0" i="1" smtClean="0">
                              <a:latin typeface="Cambria Math" panose="02040503050406030204" pitchFamily="18" charset="0"/>
                            </a:rPr>
                          </m:ctrlPr>
                        </m:dPr>
                        <m:e>
                          <m:r>
                            <a:rPr lang="es-ES_tradnl"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s-ES_tradnl" sz="2000" i="1">
                              <a:latin typeface="Cambria Math" panose="02040503050406030204" pitchFamily="18" charset="0"/>
                            </a:rPr>
                          </m:ctrlPr>
                        </m:fPr>
                        <m:num>
                          <m:r>
                            <a:rPr lang="en-US" sz="2000" b="0" i="1" smtClean="0">
                              <a:latin typeface="Cambria Math" panose="02040503050406030204" pitchFamily="18" charset="0"/>
                            </a:rPr>
                            <m:t>1</m:t>
                          </m:r>
                        </m:num>
                        <m:den>
                          <m:r>
                            <a:rPr lang="es-ES_tradnl" sz="2000" i="1">
                              <a:latin typeface="Cambria Math" panose="02040503050406030204" pitchFamily="18" charset="0"/>
                            </a:rPr>
                            <m:t>1+</m:t>
                          </m:r>
                          <m:sSup>
                            <m:sSupPr>
                              <m:ctrlPr>
                                <a:rPr lang="es-ES_tradnl" sz="2000" i="1">
                                  <a:latin typeface="Cambria Math" panose="02040503050406030204" pitchFamily="18" charset="0"/>
                                </a:rPr>
                              </m:ctrlPr>
                            </m:sSupPr>
                            <m:e>
                              <m:r>
                                <a:rPr lang="es-ES_tradnl" sz="2000" i="1">
                                  <a:latin typeface="Cambria Math" panose="02040503050406030204" pitchFamily="18" charset="0"/>
                                </a:rPr>
                                <m:t>𝑒</m:t>
                              </m:r>
                            </m:e>
                            <m:sup>
                              <m:r>
                                <a:rPr lang="en-US" sz="2000" b="0" i="1" smtClean="0">
                                  <a:latin typeface="Cambria Math" panose="02040503050406030204" pitchFamily="18" charset="0"/>
                                </a:rPr>
                                <m:t>−(</m:t>
                              </m:r>
                              <m:r>
                                <a:rPr lang="es-ES_tradnl" sz="2000" i="1">
                                  <a:latin typeface="Cambria Math" panose="02040503050406030204" pitchFamily="18" charset="0"/>
                                </a:rPr>
                                <m:t>𝑏</m:t>
                              </m:r>
                              <m:r>
                                <a:rPr lang="es-ES_tradnl" sz="2000" i="1">
                                  <a:latin typeface="Cambria Math" panose="02040503050406030204" pitchFamily="18" charset="0"/>
                                </a:rPr>
                                <m:t>+</m:t>
                              </m:r>
                              <m:sSub>
                                <m:sSubPr>
                                  <m:ctrlPr>
                                    <a:rPr lang="es-ES_tradnl" sz="2000" i="1">
                                      <a:latin typeface="Cambria Math" panose="02040503050406030204" pitchFamily="18" charset="0"/>
                                    </a:rPr>
                                  </m:ctrlPr>
                                </m:sSubPr>
                                <m:e>
                                  <m:r>
                                    <a:rPr lang="es-ES_tradnl" sz="2000" i="1">
                                      <a:latin typeface="Cambria Math" panose="02040503050406030204" pitchFamily="18" charset="0"/>
                                    </a:rPr>
                                    <m:t>𝑤</m:t>
                                  </m:r>
                                </m:e>
                                <m:sub>
                                  <m:r>
                                    <a:rPr lang="es-ES_tradnl" sz="2000" i="1">
                                      <a:latin typeface="Cambria Math" panose="02040503050406030204" pitchFamily="18" charset="0"/>
                                    </a:rPr>
                                    <m:t>0</m:t>
                                  </m:r>
                                </m:sub>
                              </m:sSub>
                              <m:r>
                                <a:rPr lang="en-US" sz="2000" b="0" i="1" smtClean="0">
                                  <a:latin typeface="Cambria Math" panose="02040503050406030204" pitchFamily="18" charset="0"/>
                                </a:rPr>
                                <m:t>𝑥</m:t>
                              </m:r>
                              <m:r>
                                <a:rPr lang="en-US" sz="2000" b="0" i="1" smtClean="0">
                                  <a:latin typeface="Cambria Math" panose="02040503050406030204" pitchFamily="18" charset="0"/>
                                </a:rPr>
                                <m:t>)</m:t>
                              </m:r>
                            </m:sup>
                          </m:sSup>
                        </m:den>
                      </m:f>
                    </m:oMath>
                  </m:oMathPara>
                </a14:m>
                <a:endParaRPr lang="es-ES_tradnl" sz="2000" dirty="0"/>
              </a:p>
            </p:txBody>
          </p:sp>
        </mc:Choice>
        <mc:Fallback>
          <p:sp>
            <p:nvSpPr>
              <p:cNvPr id="9" name="TextBox 8">
                <a:extLst>
                  <a:ext uri="{FF2B5EF4-FFF2-40B4-BE49-F238E27FC236}">
                    <a16:creationId xmlns:a16="http://schemas.microsoft.com/office/drawing/2014/main" id="{AD6A399E-0551-0DA8-0099-D4EFBED65264}"/>
                  </a:ext>
                </a:extLst>
              </p:cNvPr>
              <p:cNvSpPr txBox="1">
                <a:spLocks noRot="1" noChangeAspect="1" noMove="1" noResize="1" noEditPoints="1" noAdjustHandles="1" noChangeArrowheads="1" noChangeShapeType="1" noTextEdit="1"/>
              </p:cNvSpPr>
              <p:nvPr/>
            </p:nvSpPr>
            <p:spPr>
              <a:xfrm>
                <a:off x="928116" y="4084955"/>
                <a:ext cx="6099048" cy="680827"/>
              </a:xfrm>
              <a:prstGeom prst="rect">
                <a:avLst/>
              </a:prstGeom>
              <a:blipFill>
                <a:blip r:embed="rId4"/>
                <a:stretch>
                  <a:fillRect b="-5455"/>
                </a:stretch>
              </a:blipFill>
            </p:spPr>
            <p:txBody>
              <a:bodyPr/>
              <a:lstStyle/>
              <a:p>
                <a:r>
                  <a:rPr lang="es-ES_tradnl">
                    <a:noFill/>
                  </a:rPr>
                  <a:t> </a:t>
                </a:r>
              </a:p>
            </p:txBody>
          </p:sp>
        </mc:Fallback>
      </mc:AlternateContent>
      <p:sp>
        <p:nvSpPr>
          <p:cNvPr id="10" name="Footer Placeholder 4">
            <a:extLst>
              <a:ext uri="{FF2B5EF4-FFF2-40B4-BE49-F238E27FC236}">
                <a16:creationId xmlns:a16="http://schemas.microsoft.com/office/drawing/2014/main" id="{72C8D9BC-98AA-EBCD-42AC-717DAD32128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53981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 Ajuste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_tradnl" sz="2400" dirty="0"/>
                  <a:t>Para buscar los coeficientes (b y w</a:t>
                </a:r>
                <a:r>
                  <a:rPr lang="es-ES_tradnl" sz="2400" baseline="-25000" dirty="0"/>
                  <a:t>0</a:t>
                </a:r>
                <a:r>
                  <a:rPr lang="es-ES_tradnl" sz="2400" dirty="0"/>
                  <a:t>), es decir entrenar, lo hacemos realizándolo por </a:t>
                </a:r>
                <a:r>
                  <a:rPr lang="es-ES_tradnl" sz="2400" b="1" dirty="0">
                    <a:solidFill>
                      <a:schemeClr val="accent3"/>
                    </a:solidFill>
                  </a:rPr>
                  <a:t>máxima verosimilitud</a:t>
                </a:r>
                <a:r>
                  <a:rPr lang="es-ES_tradnl" sz="2400" dirty="0"/>
                  <a:t>. </a:t>
                </a:r>
              </a:p>
              <a:p>
                <a:pPr marL="0" indent="0">
                  <a:buNone/>
                </a:pPr>
                <a:r>
                  <a:rPr lang="es-ES_tradnl" sz="2400" dirty="0"/>
                  <a:t>La intuición básica detrás de la máxima verosimilitud es que buscamos estimaciones para b y w</a:t>
                </a:r>
                <a:r>
                  <a:rPr lang="es-ES_tradnl" sz="2400" baseline="-25000" dirty="0"/>
                  <a:t>0</a:t>
                </a:r>
                <a:r>
                  <a:rPr lang="es-ES_tradnl" sz="2400" dirty="0"/>
                  <a:t> tales que la probabilidad prevista p(x</a:t>
                </a:r>
                <a:r>
                  <a:rPr lang="es-ES_tradnl" sz="2400" baseline="-25000" dirty="0"/>
                  <a:t>i</a:t>
                </a:r>
                <a:r>
                  <a:rPr lang="es-ES_tradnl" sz="2400" dirty="0"/>
                  <a:t>) de todos los valores del </a:t>
                </a:r>
                <a:r>
                  <a:rPr lang="es-ES_tradnl" sz="2400" dirty="0" err="1"/>
                  <a:t>dataset</a:t>
                </a:r>
                <a:r>
                  <a:rPr lang="es-ES_tradnl" sz="2400" dirty="0"/>
                  <a:t>, utilizando </a:t>
                </a:r>
                <a14:m>
                  <m:oMath xmlns:m="http://schemas.openxmlformats.org/officeDocument/2006/math">
                    <m:r>
                      <a:rPr lang="es-ES_tradnl" sz="2400" b="0" i="1" smtClean="0">
                        <a:latin typeface="Cambria Math" panose="02040503050406030204" pitchFamily="18" charset="0"/>
                      </a:rPr>
                      <m:t>𝑝</m:t>
                    </m:r>
                    <m:d>
                      <m:dPr>
                        <m:ctrlPr>
                          <a:rPr lang="es-ES_tradnl" sz="2400" b="0" i="1" smtClean="0">
                            <a:latin typeface="Cambria Math" panose="02040503050406030204" pitchFamily="18" charset="0"/>
                          </a:rPr>
                        </m:ctrlPr>
                      </m:dPr>
                      <m:e>
                        <m:r>
                          <a:rPr lang="es-ES_tradnl" sz="2400" b="0" i="1" smtClean="0">
                            <a:latin typeface="Cambria Math" panose="02040503050406030204" pitchFamily="18" charset="0"/>
                          </a:rPr>
                          <m:t>𝑥</m:t>
                        </m:r>
                      </m:e>
                    </m:d>
                    <m:r>
                      <a:rPr lang="es-ES_tradnl" sz="2400" b="0" i="1" smtClean="0">
                        <a:latin typeface="Cambria Math" panose="02040503050406030204" pitchFamily="18" charset="0"/>
                      </a:rPr>
                      <m:t>=</m:t>
                    </m:r>
                    <m:f>
                      <m:fPr>
                        <m:ctrlPr>
                          <a:rPr lang="es-ES_tradnl" sz="2400" b="0" i="1" smtClean="0">
                            <a:latin typeface="Cambria Math" panose="02040503050406030204" pitchFamily="18" charset="0"/>
                          </a:rPr>
                        </m:ctrlPr>
                      </m:fPr>
                      <m:num>
                        <m:sSup>
                          <m:sSupPr>
                            <m:ctrlPr>
                              <a:rPr lang="es-ES_tradnl" sz="2400" b="0" i="1" smtClean="0">
                                <a:latin typeface="Cambria Math" panose="02040503050406030204" pitchFamily="18" charset="0"/>
                              </a:rPr>
                            </m:ctrlPr>
                          </m:sSupPr>
                          <m:e>
                            <m:r>
                              <a:rPr lang="es-ES_tradnl" sz="2400" b="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num>
                      <m:den>
                        <m:r>
                          <a:rPr lang="es-ES_tradnl" sz="2400" b="0" i="1" smtClean="0">
                            <a:latin typeface="Cambria Math" panose="02040503050406030204" pitchFamily="18" charset="0"/>
                          </a:rPr>
                          <m:t>1+</m:t>
                        </m:r>
                        <m:sSup>
                          <m:sSupPr>
                            <m:ctrlPr>
                              <a:rPr lang="es-ES_tradnl" sz="2400" i="1" smtClean="0">
                                <a:latin typeface="Cambria Math" panose="02040503050406030204" pitchFamily="18" charset="0"/>
                              </a:rPr>
                            </m:ctrlPr>
                          </m:sSupPr>
                          <m:e>
                            <m:r>
                              <a:rPr lang="es-ES_tradnl" sz="2400" i="1" smtClean="0">
                                <a:latin typeface="Cambria Math" panose="02040503050406030204" pitchFamily="18" charset="0"/>
                              </a:rPr>
                              <m:t>𝑒</m:t>
                            </m:r>
                          </m:e>
                          <m:sup>
                            <m:r>
                              <a:rPr lang="es-ES_tradnl" sz="2400" i="1" smtClean="0">
                                <a:latin typeface="Cambria Math" panose="02040503050406030204" pitchFamily="18" charset="0"/>
                              </a:rPr>
                              <m:t>𝑏</m:t>
                            </m:r>
                            <m:r>
                              <a:rPr lang="es-ES_tradnl" sz="2400" i="1" smtClean="0">
                                <a:latin typeface="Cambria Math" panose="02040503050406030204" pitchFamily="18" charset="0"/>
                              </a:rPr>
                              <m:t>+</m:t>
                            </m:r>
                            <m:sSub>
                              <m:sSubPr>
                                <m:ctrlPr>
                                  <a:rPr lang="es-ES_tradnl" sz="2400" i="1" smtClean="0">
                                    <a:latin typeface="Cambria Math" panose="02040503050406030204" pitchFamily="18" charset="0"/>
                                  </a:rPr>
                                </m:ctrlPr>
                              </m:sSubPr>
                              <m:e>
                                <m:r>
                                  <a:rPr lang="es-ES_tradnl" sz="2400" i="1" smtClean="0">
                                    <a:latin typeface="Cambria Math" panose="02040503050406030204" pitchFamily="18" charset="0"/>
                                  </a:rPr>
                                  <m:t>𝑤</m:t>
                                </m:r>
                              </m:e>
                              <m:sub>
                                <m:r>
                                  <a:rPr lang="es-ES_tradnl" sz="2400" i="1" smtClean="0">
                                    <a:latin typeface="Cambria Math" panose="02040503050406030204" pitchFamily="18" charset="0"/>
                                  </a:rPr>
                                  <m:t>0</m:t>
                                </m:r>
                              </m:sub>
                            </m:sSub>
                            <m:r>
                              <a:rPr lang="es-ES_tradnl" sz="2400" i="1" smtClean="0">
                                <a:latin typeface="Cambria Math" panose="02040503050406030204" pitchFamily="18" charset="0"/>
                              </a:rPr>
                              <m:t>𝑥</m:t>
                            </m:r>
                          </m:sup>
                        </m:sSup>
                      </m:den>
                    </m:f>
                  </m:oMath>
                </a14:m>
                <a:r>
                  <a:rPr lang="es-ES_tradnl" sz="2400" dirty="0"/>
                  <a:t> corresponda lo más cerca posible al estado observado.</a:t>
                </a:r>
              </a:p>
              <a:p>
                <a:pPr marL="0" indent="0">
                  <a:buNone/>
                </a:pPr>
                <a:r>
                  <a:rPr lang="es-ES_tradnl" sz="2400" i="1" dirty="0"/>
                  <a:t>En otras palabras, tratamos de encontrar b y w</a:t>
                </a:r>
                <a:r>
                  <a:rPr lang="es-ES_tradnl" sz="2400" i="1" baseline="-25000" dirty="0"/>
                  <a:t>0</a:t>
                </a:r>
                <a:r>
                  <a:rPr lang="es-ES_tradnl" sz="2400" i="1" dirty="0"/>
                  <a:t> tales que al encontrar estas estimaciones se obtenga un número cercano a uno para la clase positiva, y lo más cercano a 0 para la clase negativa</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1274" r="-356" b="-637"/>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D8BDDCF3-736A-CF34-960F-8DD2B6A0000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14854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Curva ROC</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774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Cuando vimos varias métricas de clasificadores binarios, siempre supusimos que nuestro clasificador nos da la salida 1 si es la clase positiva, 0 si es negativa, pero ahora tenemos un clasificador que nos da una probabilidad de que tan probable es que sea de la clase positiva.</a:t>
            </a:r>
          </a:p>
          <a:p>
            <a:pPr marL="0" indent="0">
              <a:buNone/>
            </a:pPr>
            <a:r>
              <a:rPr lang="es-ES_tradnl" sz="2400" dirty="0"/>
              <a:t>De forma intuitiva, podemos definir que si la regresión logística nos devuelve un valor a mayor a 0.5, definimos como clase positiva, sino la negativa. De ahí podemos calcular </a:t>
            </a:r>
            <a:r>
              <a:rPr lang="es-ES_tradnl" sz="2400" b="1" dirty="0">
                <a:solidFill>
                  <a:schemeClr val="accent5"/>
                </a:solidFill>
              </a:rPr>
              <a:t>exactitud</a:t>
            </a:r>
            <a:r>
              <a:rPr lang="es-ES_tradnl" sz="2400" dirty="0"/>
              <a:t>, </a:t>
            </a:r>
            <a:r>
              <a:rPr lang="es-ES_tradnl" sz="2400" b="1" dirty="0">
                <a:solidFill>
                  <a:schemeClr val="accent1"/>
                </a:solidFill>
              </a:rPr>
              <a:t>precisión</a:t>
            </a:r>
            <a:r>
              <a:rPr lang="es-ES_tradnl" sz="2400" dirty="0"/>
              <a:t>, etc.</a:t>
            </a:r>
          </a:p>
          <a:p>
            <a:pPr marL="0" indent="0">
              <a:buNone/>
            </a:pPr>
            <a:endParaRPr lang="es-ES_tradnl" sz="2400" dirty="0"/>
          </a:p>
        </p:txBody>
      </p:sp>
      <p:sp>
        <p:nvSpPr>
          <p:cNvPr id="3" name="Footer Placeholder 4">
            <a:extLst>
              <a:ext uri="{FF2B5EF4-FFF2-40B4-BE49-F238E27FC236}">
                <a16:creationId xmlns:a16="http://schemas.microsoft.com/office/drawing/2014/main" id="{1AD9F272-B8BC-B63F-A7F3-BB9560476FA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825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¿Pero por qué este valor?</a:t>
            </a:r>
          </a:p>
          <a:p>
            <a:pPr marL="0" indent="0">
              <a:buNone/>
            </a:pPr>
            <a:endParaRPr lang="es-ES_tradnl" sz="2400" dirty="0"/>
          </a:p>
        </p:txBody>
      </p:sp>
      <p:sp>
        <p:nvSpPr>
          <p:cNvPr id="3" name="Footer Placeholder 4">
            <a:extLst>
              <a:ext uri="{FF2B5EF4-FFF2-40B4-BE49-F238E27FC236}">
                <a16:creationId xmlns:a16="http://schemas.microsoft.com/office/drawing/2014/main" id="{56015E82-8AB2-C028-EB61-2EA88CC3E37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36663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¿Pero por qué este valor?</a:t>
            </a:r>
          </a:p>
          <a:p>
            <a:pPr marL="0" indent="0">
              <a:buNone/>
            </a:pPr>
            <a:r>
              <a:rPr lang="es-ES_tradnl" sz="2400" dirty="0"/>
              <a:t>Nos basamos en la idea de que el modelo nos da un valor de probabilidad. Pero nada impide de que el umbral pueda ser definido en diferentes valores, sobre todo si las clases están desbalanceadas.</a:t>
            </a:r>
          </a:p>
        </p:txBody>
      </p:sp>
      <p:sp>
        <p:nvSpPr>
          <p:cNvPr id="3" name="Footer Placeholder 4">
            <a:extLst>
              <a:ext uri="{FF2B5EF4-FFF2-40B4-BE49-F238E27FC236}">
                <a16:creationId xmlns:a16="http://schemas.microsoft.com/office/drawing/2014/main" id="{709D06D2-56AA-68E1-6CE2-81C52278CBE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26294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pic>
        <p:nvPicPr>
          <p:cNvPr id="8" name="rect23421.png" descr="rect23421.png">
            <a:extLst>
              <a:ext uri="{FF2B5EF4-FFF2-40B4-BE49-F238E27FC236}">
                <a16:creationId xmlns:a16="http://schemas.microsoft.com/office/drawing/2014/main" id="{2B9D9434-BFF3-9800-7665-7687D2A66C5F}"/>
              </a:ext>
            </a:extLst>
          </p:cNvPr>
          <p:cNvPicPr>
            <a:picLocks noChangeAspect="1"/>
          </p:cNvPicPr>
          <p:nvPr/>
        </p:nvPicPr>
        <p:blipFill>
          <a:blip r:embed="rId3"/>
          <a:stretch>
            <a:fillRect/>
          </a:stretch>
        </p:blipFill>
        <p:spPr>
          <a:xfrm>
            <a:off x="2763624" y="1990166"/>
            <a:ext cx="6664752" cy="3853124"/>
          </a:xfrm>
          <a:prstGeom prst="rect">
            <a:avLst/>
          </a:prstGeom>
          <a:ln w="12700">
            <a:miter lim="400000"/>
          </a:ln>
        </p:spPr>
      </p:pic>
      <p:sp>
        <p:nvSpPr>
          <p:cNvPr id="3" name="Footer Placeholder 4">
            <a:extLst>
              <a:ext uri="{FF2B5EF4-FFF2-40B4-BE49-F238E27FC236}">
                <a16:creationId xmlns:a16="http://schemas.microsoft.com/office/drawing/2014/main" id="{6B4CF6C0-048E-BE22-16C1-453480A37A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10137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9" name="rect23422.png" descr="rect23422.png">
            <a:extLst>
              <a:ext uri="{FF2B5EF4-FFF2-40B4-BE49-F238E27FC236}">
                <a16:creationId xmlns:a16="http://schemas.microsoft.com/office/drawing/2014/main" id="{1BB88F5D-0F50-7F5D-2BDB-A5F0444ACA68}"/>
              </a:ext>
            </a:extLst>
          </p:cNvPr>
          <p:cNvPicPr>
            <a:picLocks noChangeAspect="1"/>
          </p:cNvPicPr>
          <p:nvPr/>
        </p:nvPicPr>
        <p:blipFill>
          <a:blip r:embed="rId3"/>
          <a:stretch>
            <a:fillRect/>
          </a:stretch>
        </p:blipFill>
        <p:spPr>
          <a:xfrm>
            <a:off x="2763624" y="1990166"/>
            <a:ext cx="6664751"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3" name="Footer Placeholder 4">
            <a:extLst>
              <a:ext uri="{FF2B5EF4-FFF2-40B4-BE49-F238E27FC236}">
                <a16:creationId xmlns:a16="http://schemas.microsoft.com/office/drawing/2014/main" id="{0A2A2A4A-1FF7-E07D-9171-3FC5E023934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51582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rect23423.png" descr="rect23423.png">
            <a:extLst>
              <a:ext uri="{FF2B5EF4-FFF2-40B4-BE49-F238E27FC236}">
                <a16:creationId xmlns:a16="http://schemas.microsoft.com/office/drawing/2014/main" id="{F4783C94-DD7C-8FC5-04EF-B06A05F40FE3}"/>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Footer Placeholder 4">
            <a:extLst>
              <a:ext uri="{FF2B5EF4-FFF2-40B4-BE49-F238E27FC236}">
                <a16:creationId xmlns:a16="http://schemas.microsoft.com/office/drawing/2014/main" id="{B839F885-9B14-3669-1823-B2B9CE2C193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41078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rect23424.png" descr="rect23424.png">
            <a:extLst>
              <a:ext uri="{FF2B5EF4-FFF2-40B4-BE49-F238E27FC236}">
                <a16:creationId xmlns:a16="http://schemas.microsoft.com/office/drawing/2014/main" id="{37903901-5D43-2153-4A52-20EC8E159BD6}"/>
              </a:ext>
            </a:extLst>
          </p:cNvPr>
          <p:cNvPicPr>
            <a:picLocks noChangeAspect="1"/>
          </p:cNvPicPr>
          <p:nvPr/>
        </p:nvPicPr>
        <p:blipFill>
          <a:blip r:embed="rId3"/>
          <a:stretch>
            <a:fillRect/>
          </a:stretch>
        </p:blipFill>
        <p:spPr>
          <a:xfrm>
            <a:off x="2763623" y="1990166"/>
            <a:ext cx="6664752" cy="385312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3" name="Footer Placeholder 4">
            <a:extLst>
              <a:ext uri="{FF2B5EF4-FFF2-40B4-BE49-F238E27FC236}">
                <a16:creationId xmlns:a16="http://schemas.microsoft.com/office/drawing/2014/main" id="{3DBFB468-F412-0EB5-F80E-861296D5EE3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1003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Métricas de evaluación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0084E7F-FD36-9BC9-12A6-6579659345AF}"/>
                  </a:ext>
                </a:extLst>
              </p:cNvPr>
              <p:cNvSpPr>
                <a:spLocks noGrp="1"/>
              </p:cNvSpPr>
              <p:nvPr>
                <p:ph idx="1"/>
              </p:nvPr>
            </p:nvSpPr>
            <p:spPr>
              <a:xfrm>
                <a:off x="700636" y="2162286"/>
                <a:ext cx="10691264" cy="3861995"/>
              </a:xfrm>
            </p:spPr>
            <p:txBody>
              <a:bodyPr>
                <a:normAutofit/>
              </a:bodyPr>
              <a:lstStyle/>
              <a:p>
                <a:pPr marL="0" indent="0">
                  <a:buNone/>
                </a:pPr>
                <a:r>
                  <a:rPr lang="es-ES_tradnl" sz="2400" dirty="0"/>
                  <a:t>Vimos las siguientes métricas:</a:t>
                </a:r>
              </a:p>
              <a:p>
                <a:r>
                  <a:rPr lang="es-ES_tradnl" sz="2400" b="1" dirty="0">
                    <a:solidFill>
                      <a:schemeClr val="accent2"/>
                    </a:solidFill>
                  </a:rPr>
                  <a:t>El coeficiente de determinación (R</a:t>
                </a:r>
                <a:r>
                  <a:rPr lang="es-ES_tradnl" sz="2400" b="1" baseline="30000" dirty="0">
                    <a:solidFill>
                      <a:schemeClr val="accent2"/>
                    </a:solidFill>
                  </a:rPr>
                  <a:t>2</a:t>
                </a:r>
                <a:r>
                  <a:rPr lang="es-ES_tradnl" sz="2400" b="1" dirty="0">
                    <a:solidFill>
                      <a:schemeClr val="accent2"/>
                    </a:solidFill>
                  </a:rPr>
                  <a:t>)</a:t>
                </a:r>
              </a:p>
              <a:p>
                <a:r>
                  <a:rPr lang="es-ES_tradnl" sz="2400" b="1" dirty="0">
                    <a:solidFill>
                      <a:schemeClr val="accent3"/>
                    </a:solidFill>
                  </a:rPr>
                  <a:t>Error absoluto medio (MAE):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e>
                    </m:nary>
                  </m:oMath>
                </a14:m>
                <a:endParaRPr lang="es-ES_tradnl" sz="2400" b="1" dirty="0">
                  <a:solidFill>
                    <a:schemeClr val="accent3"/>
                  </a:solidFill>
                </a:endParaRPr>
              </a:p>
              <a:p>
                <a:r>
                  <a:rPr lang="es-ES_tradnl" sz="2400" b="1" dirty="0">
                    <a:solidFill>
                      <a:schemeClr val="accent6"/>
                    </a:solidFill>
                  </a:rPr>
                  <a:t>Error cuadrático medio (MSE):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b="0" i="1" smtClean="0">
                                <a:latin typeface="Cambria Math" panose="02040503050406030204" pitchFamily="18" charset="0"/>
                              </a:rPr>
                              <m:t>2</m:t>
                            </m:r>
                          </m:sup>
                        </m:sSup>
                      </m:e>
                    </m:nary>
                  </m:oMath>
                </a14:m>
                <a:endParaRPr lang="es-ES_tradnl" sz="2400" b="1" dirty="0">
                  <a:solidFill>
                    <a:schemeClr val="accent6"/>
                  </a:solidFill>
                </a:endParaRPr>
              </a:p>
              <a:p>
                <a:r>
                  <a:rPr lang="es-ES_tradnl" sz="2400" b="1" dirty="0">
                    <a:solidFill>
                      <a:schemeClr val="accent1"/>
                    </a:solidFill>
                  </a:rPr>
                  <a:t>Error absoluto porcentual medio (MAPE):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100%</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den>
                            </m:f>
                          </m:e>
                        </m:d>
                      </m:e>
                    </m:nary>
                  </m:oMath>
                </a14:m>
                <a:endParaRPr lang="es-ES_tradnl" sz="2400" b="1" dirty="0">
                  <a:solidFill>
                    <a:schemeClr val="accent1"/>
                  </a:solidFill>
                </a:endParaRPr>
              </a:p>
              <a:p>
                <a:endParaRPr lang="es-ES_tradnl" sz="2400" dirty="0"/>
              </a:p>
            </p:txBody>
          </p:sp>
        </mc:Choice>
        <mc:Fallback>
          <p:sp>
            <p:nvSpPr>
              <p:cNvPr id="4" name="Content Placeholder 3">
                <a:extLst>
                  <a:ext uri="{FF2B5EF4-FFF2-40B4-BE49-F238E27FC236}">
                    <a16:creationId xmlns:a16="http://schemas.microsoft.com/office/drawing/2014/main" id="{F0084E7F-FD36-9BC9-12A6-6579659345AF}"/>
                  </a:ext>
                </a:extLst>
              </p:cNvPr>
              <p:cNvSpPr>
                <a:spLocks noGrp="1" noRot="1" noChangeAspect="1" noMove="1" noResize="1" noEditPoints="1" noAdjustHandles="1" noChangeArrowheads="1" noChangeShapeType="1" noTextEdit="1"/>
              </p:cNvSpPr>
              <p:nvPr>
                <p:ph idx="1"/>
              </p:nvPr>
            </p:nvSpPr>
            <p:spPr>
              <a:xfrm>
                <a:off x="700636" y="2162286"/>
                <a:ext cx="10691264" cy="3861995"/>
              </a:xfrm>
              <a:blipFill>
                <a:blip r:embed="rId3"/>
                <a:stretch>
                  <a:fillRect l="-949" t="-984" b="-5246"/>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E0C73952-FCAE-E87F-9BF1-2E4E4BC1CA7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85744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La curva ROC nos permite ver para todo valor de umbral, los dos tipos de errores. En el eje de las abscisas se utiliza la </a:t>
            </a:r>
            <a:r>
              <a:rPr lang="es-ES_tradnl" sz="2400" b="1" dirty="0">
                <a:solidFill>
                  <a:schemeClr val="accent1"/>
                </a:solidFill>
              </a:rPr>
              <a:t>tasa de falsos positivos </a:t>
            </a:r>
            <a:r>
              <a:rPr lang="es-ES_tradnl" sz="2400" dirty="0"/>
              <a:t>(o 1-especificidad) y en la ordenada </a:t>
            </a:r>
            <a:r>
              <a:rPr lang="es-ES_tradnl" sz="2400" b="1" dirty="0">
                <a:solidFill>
                  <a:schemeClr val="accent4"/>
                </a:solidFill>
              </a:rPr>
              <a:t>la tasa de verdadero positivos </a:t>
            </a:r>
            <a:r>
              <a:rPr lang="es-ES_tradnl" sz="2400" dirty="0"/>
              <a:t>(sensibilidad). </a:t>
            </a:r>
          </a:p>
          <a:p>
            <a:pPr marL="0" indent="0">
              <a:buNone/>
            </a:pPr>
            <a:r>
              <a:rPr lang="es-ES_tradnl" sz="2400" dirty="0"/>
              <a:t>La curva se obtiene midiendo la sensibilidad y la especificad para todos los valores de umbrales de 0 a 1.</a:t>
            </a:r>
          </a:p>
          <a:p>
            <a:pPr marL="0" indent="0">
              <a:buNone/>
            </a:pPr>
            <a:endParaRPr lang="es-ES_tradnl" sz="2400" dirty="0"/>
          </a:p>
        </p:txBody>
      </p:sp>
      <p:sp>
        <p:nvSpPr>
          <p:cNvPr id="3" name="Footer Placeholder 4">
            <a:extLst>
              <a:ext uri="{FF2B5EF4-FFF2-40B4-BE49-F238E27FC236}">
                <a16:creationId xmlns:a16="http://schemas.microsoft.com/office/drawing/2014/main" id="{42E9BF2B-6FFF-E8C6-4F3E-7C9C74FC1EE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84538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85000" lnSpcReduction="10000"/>
          </a:bodyPr>
          <a:lstStyle/>
          <a:p>
            <a:pPr marL="0" indent="0">
              <a:buNone/>
            </a:pPr>
            <a:r>
              <a:rPr lang="es-ES_tradnl" sz="2400" dirty="0"/>
              <a:t>Siempre se arranca de umbral 1, donde la TPR es 0 y TFP es 0 y termina en 0 donde TVP es 1 y TFP es 1.</a:t>
            </a:r>
          </a:p>
          <a:p>
            <a:r>
              <a:rPr lang="es-ES_tradnl" sz="2400" b="1" dirty="0">
                <a:solidFill>
                  <a:schemeClr val="accent4"/>
                </a:solidFill>
              </a:rPr>
              <a:t>A</a:t>
            </a:r>
            <a:r>
              <a:rPr lang="es-ES_tradnl" sz="2400" dirty="0"/>
              <a:t> es la curva de un clasificador perfecto</a:t>
            </a:r>
          </a:p>
          <a:p>
            <a:r>
              <a:rPr lang="es-ES_tradnl" sz="2400" b="1" dirty="0">
                <a:solidFill>
                  <a:schemeClr val="accent6"/>
                </a:solidFill>
              </a:rPr>
              <a:t>B</a:t>
            </a:r>
            <a:r>
              <a:rPr lang="es-ES_tradnl" sz="2400" dirty="0"/>
              <a:t> es la curva de un clasificador estándar.</a:t>
            </a:r>
          </a:p>
          <a:p>
            <a:r>
              <a:rPr lang="es-ES_tradnl" sz="2400" b="1" dirty="0">
                <a:solidFill>
                  <a:srgbClr val="00B050"/>
                </a:solidFill>
              </a:rPr>
              <a:t>C</a:t>
            </a:r>
            <a:r>
              <a:rPr lang="es-ES_tradnl" sz="2400" dirty="0">
                <a:solidFill>
                  <a:srgbClr val="00B050"/>
                </a:solidFill>
              </a:rPr>
              <a:t> </a:t>
            </a:r>
            <a:r>
              <a:rPr lang="es-ES_tradnl" sz="2400" dirty="0"/>
              <a:t>es la curva de un clasificador que adivina (el peor caso).</a:t>
            </a:r>
          </a:p>
          <a:p>
            <a:pPr marL="0" indent="0">
              <a:buNone/>
            </a:pPr>
            <a:r>
              <a:rPr lang="es-ES_tradnl" sz="2400" dirty="0"/>
              <a:t>La curva ROC permite encontrar el valor umbral que mejor resultado dé.</a:t>
            </a:r>
          </a:p>
          <a:p>
            <a:pPr marL="0" indent="0">
              <a:buNone/>
            </a:pPr>
            <a:r>
              <a:rPr lang="es-ES_tradnl" sz="2400" dirty="0"/>
              <a:t>Además, permite comparar clasificadores sin preocuparme del valor umbral elegido.</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
        <p:nvSpPr>
          <p:cNvPr id="7" name="Footer Placeholder 4">
            <a:extLst>
              <a:ext uri="{FF2B5EF4-FFF2-40B4-BE49-F238E27FC236}">
                <a16:creationId xmlns:a16="http://schemas.microsoft.com/office/drawing/2014/main" id="{0B019167-C598-3CF9-0AD0-AE9EECEDB27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57767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10000"/>
          </a:bodyPr>
          <a:lstStyle/>
          <a:p>
            <a:pPr marL="0" indent="0">
              <a:buNone/>
            </a:pPr>
            <a:r>
              <a:rPr lang="es-ES_tradnl" sz="2400" dirty="0"/>
              <a:t>Si quiero bajar a una métrica a esta curva, podemos calcular el área bajo la curva (AUC).</a:t>
            </a:r>
          </a:p>
          <a:p>
            <a:r>
              <a:rPr lang="es-ES_tradnl" sz="2400" b="1" dirty="0">
                <a:solidFill>
                  <a:schemeClr val="accent4"/>
                </a:solidFill>
              </a:rPr>
              <a:t>A</a:t>
            </a:r>
            <a:r>
              <a:rPr lang="es-ES_tradnl" sz="2400" dirty="0"/>
              <a:t> tendrá un AUC = 1</a:t>
            </a:r>
          </a:p>
          <a:p>
            <a:r>
              <a:rPr lang="es-ES_tradnl" sz="2400" b="1" dirty="0">
                <a:solidFill>
                  <a:schemeClr val="accent6"/>
                </a:solidFill>
              </a:rPr>
              <a:t>B</a:t>
            </a:r>
            <a:r>
              <a:rPr lang="es-ES_tradnl" sz="2400" dirty="0"/>
              <a:t> tendrá un 0.5 &lt; AUC &lt; 1</a:t>
            </a:r>
          </a:p>
          <a:p>
            <a:r>
              <a:rPr lang="es-ES_tradnl" sz="2400" b="1" dirty="0">
                <a:solidFill>
                  <a:srgbClr val="00B050"/>
                </a:solidFill>
              </a:rPr>
              <a:t>C</a:t>
            </a:r>
            <a:r>
              <a:rPr lang="es-ES_tradnl" sz="2400" dirty="0">
                <a:solidFill>
                  <a:srgbClr val="00B050"/>
                </a:solidFill>
              </a:rPr>
              <a:t> </a:t>
            </a:r>
            <a:r>
              <a:rPr lang="es-ES_tradnl" sz="2400" dirty="0"/>
              <a:t>tendrá un AUC = 0.5</a:t>
            </a:r>
          </a:p>
          <a:p>
            <a:pPr marL="0" indent="0">
              <a:buNone/>
            </a:pPr>
            <a:r>
              <a:rPr lang="es-ES_tradnl" sz="2400" dirty="0"/>
              <a:t>Si un clasificador tiene AUC menor a 0.5, ¿qué significa?</a:t>
            </a:r>
          </a:p>
          <a:p>
            <a:pPr marL="0" indent="0">
              <a:buNone/>
            </a:pPr>
            <a:r>
              <a:rPr lang="es-ES_tradnl" sz="2400" dirty="0">
                <a:solidFill>
                  <a:schemeClr val="bg1"/>
                </a:solidFill>
              </a:rPr>
              <a:t>Significa que las clases están invertidas. Con solo cambiar las positivas por negativas, se soluciona.</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
        <p:nvSpPr>
          <p:cNvPr id="7" name="Footer Placeholder 4">
            <a:extLst>
              <a:ext uri="{FF2B5EF4-FFF2-40B4-BE49-F238E27FC236}">
                <a16:creationId xmlns:a16="http://schemas.microsoft.com/office/drawing/2014/main" id="{B669C3A6-27AA-F168-5700-1ED61DEEDD5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81683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Curva ROC</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163671" y="1959428"/>
            <a:ext cx="6228229" cy="3969785"/>
          </a:xfrm>
        </p:spPr>
        <p:txBody>
          <a:bodyPr>
            <a:normAutofit fontScale="92500" lnSpcReduction="10000"/>
          </a:bodyPr>
          <a:lstStyle/>
          <a:p>
            <a:pPr marL="0" indent="0">
              <a:buNone/>
            </a:pPr>
            <a:r>
              <a:rPr lang="es-ES_tradnl" sz="2400" dirty="0"/>
              <a:t>Si quiero bajar a una métrica a esta curva, podemos calcular el área bajo la curva (AUC).</a:t>
            </a:r>
          </a:p>
          <a:p>
            <a:r>
              <a:rPr lang="es-ES_tradnl" sz="2400" b="1" dirty="0">
                <a:solidFill>
                  <a:schemeClr val="accent4"/>
                </a:solidFill>
              </a:rPr>
              <a:t>A</a:t>
            </a:r>
            <a:r>
              <a:rPr lang="es-ES_tradnl" sz="2400" dirty="0"/>
              <a:t> tendrá un AUC = 1</a:t>
            </a:r>
          </a:p>
          <a:p>
            <a:r>
              <a:rPr lang="es-ES_tradnl" sz="2400" b="1" dirty="0">
                <a:solidFill>
                  <a:schemeClr val="accent6"/>
                </a:solidFill>
              </a:rPr>
              <a:t>B</a:t>
            </a:r>
            <a:r>
              <a:rPr lang="es-ES_tradnl" sz="2400" dirty="0"/>
              <a:t> tendrá un 0.5 &lt; AUC &lt; 1</a:t>
            </a:r>
          </a:p>
          <a:p>
            <a:r>
              <a:rPr lang="es-ES_tradnl" sz="2400" b="1" dirty="0">
                <a:solidFill>
                  <a:srgbClr val="00B050"/>
                </a:solidFill>
              </a:rPr>
              <a:t>C</a:t>
            </a:r>
            <a:r>
              <a:rPr lang="es-ES_tradnl" sz="2400" dirty="0">
                <a:solidFill>
                  <a:srgbClr val="00B050"/>
                </a:solidFill>
              </a:rPr>
              <a:t> </a:t>
            </a:r>
            <a:r>
              <a:rPr lang="es-ES_tradnl" sz="2400" dirty="0"/>
              <a:t>tendrá un AUC = 0.5</a:t>
            </a:r>
          </a:p>
          <a:p>
            <a:pPr marL="0" indent="0">
              <a:buNone/>
            </a:pPr>
            <a:r>
              <a:rPr lang="es-ES_tradnl" sz="2400" dirty="0"/>
              <a:t>Si un clasificador tiene AUC menor a 0.5, ¿qué significa?</a:t>
            </a:r>
          </a:p>
          <a:p>
            <a:pPr marL="0" indent="0">
              <a:buNone/>
            </a:pPr>
            <a:r>
              <a:rPr lang="es-ES_tradnl" sz="2400" dirty="0">
                <a:solidFill>
                  <a:srgbClr val="C00000"/>
                </a:solidFill>
              </a:rPr>
              <a:t>Significa que las clases están </a:t>
            </a:r>
            <a:r>
              <a:rPr lang="es-ES_tradnl" sz="2400" b="1" dirty="0">
                <a:solidFill>
                  <a:srgbClr val="C00000"/>
                </a:solidFill>
              </a:rPr>
              <a:t>invertidas</a:t>
            </a:r>
            <a:r>
              <a:rPr lang="es-ES_tradnl" sz="2400" dirty="0">
                <a:solidFill>
                  <a:srgbClr val="C00000"/>
                </a:solidFill>
              </a:rPr>
              <a:t>. Con solo cambiar las positivas por negativas, se soluciona.</a:t>
            </a:r>
          </a:p>
        </p:txBody>
      </p:sp>
      <p:pic>
        <p:nvPicPr>
          <p:cNvPr id="3" name="Picture 2">
            <a:extLst>
              <a:ext uri="{FF2B5EF4-FFF2-40B4-BE49-F238E27FC236}">
                <a16:creationId xmlns:a16="http://schemas.microsoft.com/office/drawing/2014/main" id="{6E127A12-2F6B-077B-E2F3-FC349C205D18}"/>
              </a:ext>
            </a:extLst>
          </p:cNvPr>
          <p:cNvPicPr>
            <a:picLocks noChangeAspect="1"/>
          </p:cNvPicPr>
          <p:nvPr/>
        </p:nvPicPr>
        <p:blipFill>
          <a:blip r:embed="rId3"/>
          <a:stretch>
            <a:fillRect/>
          </a:stretch>
        </p:blipFill>
        <p:spPr>
          <a:xfrm>
            <a:off x="800100" y="2144790"/>
            <a:ext cx="4116912" cy="3669294"/>
          </a:xfrm>
          <a:prstGeom prst="rect">
            <a:avLst/>
          </a:prstGeom>
        </p:spPr>
      </p:pic>
      <p:sp>
        <p:nvSpPr>
          <p:cNvPr id="7" name="Footer Placeholder 4">
            <a:extLst>
              <a:ext uri="{FF2B5EF4-FFF2-40B4-BE49-F238E27FC236}">
                <a16:creationId xmlns:a16="http://schemas.microsoft.com/office/drawing/2014/main" id="{42A90CF0-3342-4873-41F2-76E05F746BD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57043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Regresión Logística Multi-Clase</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03552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_tradnl" sz="2400" dirty="0"/>
                  <a:t>Hasta ahora hemos visto clasificadores binarios, es decir, pueden predecir dos clases. Pero es posible extender a la regresión logística para que pueda predecir 3 o más clases (K).</a:t>
                </a:r>
              </a:p>
              <a:p>
                <a:pPr marL="0" indent="0">
                  <a:buNone/>
                </a:pPr>
                <a:r>
                  <a:rPr lang="es-ES_tradnl" sz="2400" dirty="0"/>
                  <a:t>Por ejemplo, si queremos clasificar correctamente un partido de futbol es entre 3 clases: </a:t>
                </a:r>
                <a:r>
                  <a:rPr lang="es-ES_tradnl" sz="2400" dirty="0">
                    <a:solidFill>
                      <a:schemeClr val="accent1"/>
                    </a:solidFill>
                  </a:rPr>
                  <a:t>Gana Boca</a:t>
                </a:r>
                <a:r>
                  <a:rPr lang="es-ES_tradnl" sz="2400" dirty="0"/>
                  <a:t>, </a:t>
                </a:r>
                <a:r>
                  <a:rPr lang="es-ES_tradnl" sz="2400" dirty="0">
                    <a:solidFill>
                      <a:schemeClr val="accent3"/>
                    </a:solidFill>
                  </a:rPr>
                  <a:t>Empatan</a:t>
                </a:r>
                <a:r>
                  <a:rPr lang="es-ES_tradnl" sz="2400" dirty="0"/>
                  <a:t> y </a:t>
                </a:r>
                <a:r>
                  <a:rPr lang="es-ES_tradnl" sz="2400" dirty="0">
                    <a:solidFill>
                      <a:schemeClr val="accent5"/>
                    </a:solidFill>
                  </a:rPr>
                  <a:t>Gana Real Madrid</a:t>
                </a:r>
                <a:r>
                  <a:rPr lang="es-ES_tradnl" sz="2400" dirty="0"/>
                  <a:t>. </a:t>
                </a:r>
              </a:p>
              <a:p>
                <a:pPr marL="0" indent="0">
                  <a:buNone/>
                </a:pPr>
                <a:r>
                  <a:rPr lang="es-ES_tradnl" sz="2400" dirty="0"/>
                  <a:t>Creamos tres regresiones logísticas individuales, y para una observación particular tenemos: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chemeClr val="accent1"/>
                          </a:solidFill>
                          <a:latin typeface="Cambria Math" panose="02040503050406030204" pitchFamily="18" charset="0"/>
                        </a:rPr>
                        <m:t>0.</m:t>
                      </m:r>
                      <m:r>
                        <a:rPr lang="en-US" sz="2400" b="0" i="1" smtClean="0">
                          <a:solidFill>
                            <a:schemeClr val="accent1"/>
                          </a:solidFill>
                          <a:latin typeface="Cambria Math" panose="02040503050406030204" pitchFamily="18" charset="0"/>
                        </a:rPr>
                        <m:t>2</m:t>
                      </m:r>
                      <m:r>
                        <a:rPr lang="en-US" sz="2400" b="0" i="1" smtClean="0">
                          <a:latin typeface="Cambria Math" panose="02040503050406030204" pitchFamily="18" charset="0"/>
                        </a:rPr>
                        <m:t>, </m:t>
                      </m:r>
                      <m:r>
                        <a:rPr lang="en-US" sz="2400" b="0" i="1" smtClean="0">
                          <a:solidFill>
                            <a:schemeClr val="accent3"/>
                          </a:solidFill>
                          <a:latin typeface="Cambria Math" panose="02040503050406030204" pitchFamily="18" charset="0"/>
                        </a:rPr>
                        <m:t>0.55</m:t>
                      </m:r>
                      <m:r>
                        <a:rPr lang="en-US" sz="2400" b="0" i="1" smtClean="0">
                          <a:latin typeface="Cambria Math" panose="02040503050406030204" pitchFamily="18" charset="0"/>
                        </a:rPr>
                        <m:t>, </m:t>
                      </m:r>
                      <m:r>
                        <a:rPr lang="en-US" sz="2400" b="0" i="1" smtClean="0">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73</m:t>
                      </m:r>
                      <m:r>
                        <a:rPr lang="en-US" sz="2400" b="0" i="1" smtClean="0">
                          <a:latin typeface="Cambria Math" panose="02040503050406030204" pitchFamily="18" charset="0"/>
                        </a:rPr>
                        <m:t>]</m:t>
                      </m:r>
                    </m:oMath>
                  </m:oMathPara>
                </a14:m>
                <a:endParaRPr lang="es-ES_tradnl" sz="2400" dirty="0"/>
              </a:p>
              <a:p>
                <a:pPr marL="0" indent="0">
                  <a:buNone/>
                </a:pPr>
                <a:r>
                  <a:rPr lang="es-ES_tradnl" sz="2400" dirty="0"/>
                  <a:t>Vemos que si sumamos a los tres nos dan mayor a uno (</a:t>
                </a:r>
                <a14:m>
                  <m:oMath xmlns:m="http://schemas.openxmlformats.org/officeDocument/2006/math">
                    <m:r>
                      <a:rPr lang="en-US" sz="2400" b="0" i="1" smtClean="0">
                        <a:solidFill>
                          <a:schemeClr val="accent1"/>
                        </a:solidFill>
                        <a:latin typeface="Cambria Math" panose="02040503050406030204" pitchFamily="18" charset="0"/>
                      </a:rPr>
                      <m:t>0.</m:t>
                    </m:r>
                    <m:r>
                      <a:rPr lang="en-US" sz="2400" b="0" i="1" smtClean="0">
                        <a:solidFill>
                          <a:schemeClr val="accent1"/>
                        </a:solidFill>
                        <a:latin typeface="Cambria Math" panose="02040503050406030204" pitchFamily="18" charset="0"/>
                      </a:rPr>
                      <m:t>2</m:t>
                    </m:r>
                  </m:oMath>
                </a14:m>
                <a:r>
                  <a:rPr lang="es-ES_tradnl" sz="2400" dirty="0"/>
                  <a:t>+</a:t>
                </a:r>
                <a:r>
                  <a:rPr lang="en-US" sz="2400" dirty="0">
                    <a:solidFill>
                      <a:schemeClr val="accent3"/>
                    </a:solidFill>
                  </a:rPr>
                  <a:t> </a:t>
                </a:r>
                <a14:m>
                  <m:oMath xmlns:m="http://schemas.openxmlformats.org/officeDocument/2006/math">
                    <m:r>
                      <a:rPr lang="en-US" sz="2400" i="1">
                        <a:solidFill>
                          <a:schemeClr val="accent3"/>
                        </a:solidFill>
                        <a:latin typeface="Cambria Math" panose="02040503050406030204" pitchFamily="18" charset="0"/>
                      </a:rPr>
                      <m:t>0.55</m:t>
                    </m:r>
                  </m:oMath>
                </a14:m>
                <a:r>
                  <a:rPr lang="es-ES_tradnl" sz="2400" dirty="0"/>
                  <a:t>+</a:t>
                </a:r>
                <a:r>
                  <a:rPr lang="en-US" sz="2400" dirty="0">
                    <a:solidFill>
                      <a:schemeClr val="accent5"/>
                    </a:solidFill>
                  </a:rPr>
                  <a:t> </a:t>
                </a:r>
                <a14:m>
                  <m:oMath xmlns:m="http://schemas.openxmlformats.org/officeDocument/2006/math">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73</m:t>
                    </m:r>
                  </m:oMath>
                </a14:m>
                <a:r>
                  <a:rPr lang="es-ES_tradnl" sz="2400" dirty="0"/>
                  <a:t>=1.48), y por lo tanto perdemos lo que buscamos, que se mantenga una probabilidad</a:t>
                </a:r>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955"/>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C5600D4-2A83-967E-253D-AFF9F7503E4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82997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_tradnl" sz="2400" dirty="0"/>
                  <a:t>Si normalizamos los tres valores con respecto a la suma, recuperamos esta habilidad: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solidFill>
                                    <a:schemeClr val="accent1"/>
                                  </a:solidFill>
                                  <a:latin typeface="Cambria Math" panose="02040503050406030204" pitchFamily="18" charset="0"/>
                                </a:rPr>
                                <m:t>0.</m:t>
                              </m:r>
                              <m:r>
                                <a:rPr lang="en-US" sz="2400" b="0" i="1" smtClean="0">
                                  <a:solidFill>
                                    <a:schemeClr val="accent1"/>
                                  </a:solidFill>
                                  <a:latin typeface="Cambria Math" panose="02040503050406030204" pitchFamily="18" charset="0"/>
                                </a:rPr>
                                <m:t>2</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3"/>
                                  </a:solidFill>
                                  <a:latin typeface="Cambria Math" panose="02040503050406030204" pitchFamily="18" charset="0"/>
                                </a:rPr>
                                <m:t>0.55</m:t>
                              </m:r>
                            </m:num>
                            <m:den>
                              <m:r>
                                <a:rPr lang="en-US" sz="2400" i="1">
                                  <a:latin typeface="Cambria Math" panose="02040503050406030204" pitchFamily="18" charset="0"/>
                                </a:rPr>
                                <m:t>1.48</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73</m:t>
                              </m:r>
                            </m:num>
                            <m:den>
                              <m:r>
                                <a:rPr lang="en-US" sz="2400" i="1">
                                  <a:latin typeface="Cambria Math" panose="02040503050406030204" pitchFamily="18" charset="0"/>
                                </a:rPr>
                                <m:t>1.48</m:t>
                              </m:r>
                            </m:den>
                          </m:f>
                        </m:e>
                      </m:d>
                    </m:oMath>
                  </m:oMathPara>
                </a14:m>
                <a:endParaRPr lang="en-US" sz="2400" dirty="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i="1">
                              <a:solidFill>
                                <a:schemeClr val="accent1"/>
                              </a:solidFill>
                              <a:latin typeface="Cambria Math" panose="02040503050406030204" pitchFamily="18" charset="0"/>
                            </a:rPr>
                            <m:t>0.</m:t>
                          </m:r>
                          <m:r>
                            <a:rPr lang="en-US" sz="2400" b="0" i="1" smtClean="0">
                              <a:solidFill>
                                <a:schemeClr val="accent1"/>
                              </a:solidFill>
                              <a:latin typeface="Cambria Math" panose="02040503050406030204" pitchFamily="18" charset="0"/>
                            </a:rPr>
                            <m:t>13</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b="0" i="1" smtClean="0">
                              <a:solidFill>
                                <a:schemeClr val="accent3"/>
                              </a:solidFill>
                              <a:latin typeface="Cambria Math" panose="02040503050406030204" pitchFamily="18" charset="0"/>
                            </a:rPr>
                            <m:t>38</m:t>
                          </m:r>
                          <m:r>
                            <a:rPr lang="en-US" sz="2400" i="1">
                              <a:latin typeface="Cambria Math" panose="02040503050406030204" pitchFamily="18" charset="0"/>
                            </a:rPr>
                            <m:t>,</m:t>
                          </m:r>
                          <m:r>
                            <a:rPr lang="en-US" sz="2400" i="1">
                              <a:solidFill>
                                <a:schemeClr val="accent5"/>
                              </a:solidFill>
                              <a:latin typeface="Cambria Math" panose="02040503050406030204" pitchFamily="18" charset="0"/>
                            </a:rPr>
                            <m:t>0.</m:t>
                          </m:r>
                          <m:r>
                            <a:rPr lang="en-US" sz="2400" b="0" i="1" smtClean="0">
                              <a:solidFill>
                                <a:schemeClr val="accent5"/>
                              </a:solidFill>
                              <a:latin typeface="Cambria Math" panose="02040503050406030204" pitchFamily="18" charset="0"/>
                            </a:rPr>
                            <m:t>49</m:t>
                          </m:r>
                        </m:e>
                      </m:d>
                    </m:oMath>
                  </m:oMathPara>
                </a14:m>
                <a:endParaRPr lang="en-US" sz="2400" dirty="0"/>
              </a:p>
              <a:p>
                <a:pPr marL="0" indent="0">
                  <a:buNone/>
                </a:pPr>
                <a:r>
                  <a:rPr lang="es-ES_tradnl" sz="2400" dirty="0"/>
                  <a:t>Y nuestro clasificador combinado nos dice que, para esta observación, la observación es más probable es que gane Real Madrid. Cuando tenemos multi-clase, se elige la salida más grande.</a:t>
                </a:r>
              </a:p>
              <a:p>
                <a:pPr marL="0" indent="0">
                  <a:buNone/>
                </a:pPr>
                <a:r>
                  <a:rPr lang="es-ES_tradnl" sz="2400" dirty="0"/>
                  <a:t>Obsérvese además que esta salida tiene una forma de </a:t>
                </a:r>
                <a:r>
                  <a:rPr lang="es-ES_tradnl" sz="2400" b="1" dirty="0" err="1">
                    <a:solidFill>
                      <a:schemeClr val="accent2">
                        <a:lumMod val="75000"/>
                      </a:schemeClr>
                    </a:solidFill>
                  </a:rPr>
                  <a:t>one-hot</a:t>
                </a:r>
                <a:r>
                  <a:rPr lang="es-ES_tradnl" sz="2400" b="1" dirty="0">
                    <a:solidFill>
                      <a:schemeClr val="accent2">
                        <a:lumMod val="75000"/>
                      </a:schemeClr>
                    </a:solidFill>
                  </a:rPr>
                  <a:t> </a:t>
                </a:r>
                <a:r>
                  <a:rPr lang="es-ES_tradnl" sz="2400" b="1" dirty="0" err="1">
                    <a:solidFill>
                      <a:schemeClr val="accent2">
                        <a:lumMod val="75000"/>
                      </a:schemeClr>
                    </a:solidFill>
                  </a:rPr>
                  <a:t>encoding</a:t>
                </a:r>
                <a:r>
                  <a:rPr lang="es-ES_tradnl" sz="2400" dirty="0"/>
                  <a:t>.</a:t>
                </a:r>
              </a:p>
              <a:p>
                <a:pPr marL="0" indent="0">
                  <a:buNone/>
                </a:pPr>
                <a14:m>
                  <m:oMathPara xmlns:m="http://schemas.openxmlformats.org/officeDocument/2006/math">
                    <m:oMathParaPr>
                      <m:jc m:val="centerGroup"/>
                    </m:oMathParaPr>
                    <m:oMath xmlns:m="http://schemas.openxmlformats.org/officeDocument/2006/math">
                      <m:d>
                        <m:dPr>
                          <m:begChr m:val="["/>
                          <m:endChr m:val="]"/>
                          <m:ctrlPr>
                            <a:rPr lang="es-ES_tradnl" sz="2400" i="1" smtClean="0">
                              <a:latin typeface="Cambria Math" panose="02040503050406030204" pitchFamily="18" charset="0"/>
                            </a:rPr>
                          </m:ctrlPr>
                        </m:dPr>
                        <m:e>
                          <m:r>
                            <a:rPr lang="en-US" sz="2400" b="0" i="1" smtClean="0">
                              <a:solidFill>
                                <a:schemeClr val="accent1"/>
                              </a:solidFill>
                              <a:latin typeface="Cambria Math" panose="02040503050406030204" pitchFamily="18" charset="0"/>
                            </a:rPr>
                            <m:t>0</m:t>
                          </m:r>
                          <m:r>
                            <a:rPr lang="en-US" sz="2400" i="1">
                              <a:latin typeface="Cambria Math" panose="02040503050406030204" pitchFamily="18" charset="0"/>
                            </a:rPr>
                            <m:t>,</m:t>
                          </m:r>
                          <m:r>
                            <a:rPr lang="en-US" sz="2400" i="1">
                              <a:solidFill>
                                <a:schemeClr val="accent3"/>
                              </a:solidFill>
                              <a:latin typeface="Cambria Math" panose="02040503050406030204" pitchFamily="18" charset="0"/>
                            </a:rPr>
                            <m:t>0</m:t>
                          </m:r>
                          <m:r>
                            <a:rPr lang="en-US" sz="2400" i="1">
                              <a:latin typeface="Cambria Math" panose="02040503050406030204" pitchFamily="18" charset="0"/>
                            </a:rPr>
                            <m:t>,</m:t>
                          </m:r>
                          <m:r>
                            <a:rPr lang="en-US" sz="2400" b="0" i="1" smtClean="0">
                              <a:solidFill>
                                <a:schemeClr val="accent5"/>
                              </a:solidFill>
                              <a:latin typeface="Cambria Math" panose="02040503050406030204" pitchFamily="18" charset="0"/>
                            </a:rPr>
                            <m:t>1</m:t>
                          </m:r>
                        </m:e>
                      </m:d>
                    </m:oMath>
                  </m:oMathPara>
                </a14:m>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830" t="-955"/>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87214ADD-4141-2C67-1B0B-FC5150C7BA5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93948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Regresión Logística Multi-Clase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_tradnl" sz="2400" dirty="0"/>
                  <a:t>Este proceso es el que llamamos regresión logística multi-clase:</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𝑋</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𝑘</m:t>
                                  </m:r>
                                </m:sub>
                              </m:sSub>
                              <m:r>
                                <a:rPr lang="es-ES_tradnl" sz="2400" i="1">
                                  <a:latin typeface="Cambria Math" panose="02040503050406030204" pitchFamily="18" charset="0"/>
                                </a:rPr>
                                <m:t>+</m:t>
                              </m:r>
                              <m:sSubSup>
                                <m:sSubSupPr>
                                  <m:ctrlPr>
                                    <a:rPr lang="es-ES_tradnl" sz="2400" i="1" smtClean="0">
                                      <a:latin typeface="Cambria Math" panose="02040503050406030204" pitchFamily="18" charset="0"/>
                                    </a:rPr>
                                  </m:ctrlPr>
                                </m:sSubSupPr>
                                <m:e>
                                  <m:r>
                                    <a:rPr lang="en-US" sz="2400" b="1" i="1" smtClean="0">
                                      <a:latin typeface="Cambria Math" panose="02040503050406030204" pitchFamily="18" charset="0"/>
                                    </a:rPr>
                                    <m:t>𝑾</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r>
                                <a:rPr lang="en-US" sz="2400" b="1" i="1">
                                  <a:latin typeface="Cambria Math" panose="02040503050406030204" pitchFamily="18" charset="0"/>
                                </a:rPr>
                                <m:t>𝑿</m:t>
                              </m:r>
                            </m:sup>
                          </m:sSup>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sub>
                            <m:sup/>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Sub>
                                  <m:r>
                                    <a:rPr lang="es-ES_tradnl" sz="2400" i="1">
                                      <a:latin typeface="Cambria Math" panose="02040503050406030204" pitchFamily="18" charset="0"/>
                                    </a:rPr>
                                    <m:t>+</m:t>
                                  </m:r>
                                  <m:sSubSup>
                                    <m:sSubSupPr>
                                      <m:ctrlPr>
                                        <a:rPr lang="es-ES_tradnl" sz="2400" i="1">
                                          <a:latin typeface="Cambria Math" panose="02040503050406030204" pitchFamily="18" charset="0"/>
                                        </a:rPr>
                                      </m:ctrlPr>
                                    </m:sSubSupPr>
                                    <m:e>
                                      <m:r>
                                        <a:rPr lang="en-US" sz="2400" b="1" i="1">
                                          <a:latin typeface="Cambria Math" panose="02040503050406030204" pitchFamily="18" charset="0"/>
                                        </a:rPr>
                                        <m:t>𝑾</m:t>
                                      </m:r>
                                    </m:e>
                                    <m:sub>
                                      <m:r>
                                        <a:rPr lang="en-US" sz="2400" b="0" i="1" smtClean="0">
                                          <a:latin typeface="Cambria Math" panose="02040503050406030204" pitchFamily="18" charset="0"/>
                                        </a:rPr>
                                        <m:t>(</m:t>
                                      </m:r>
                                      <m:r>
                                        <a:rPr lang="en-US" sz="2400" i="1">
                                          <a:latin typeface="Cambria Math" panose="02040503050406030204" pitchFamily="18" charset="0"/>
                                        </a:rPr>
                                        <m:t>𝑘</m:t>
                                      </m:r>
                                      <m:r>
                                        <a:rPr lang="en-US" sz="2400" b="0" i="1" smtClean="0">
                                          <a:latin typeface="Cambria Math" panose="02040503050406030204" pitchFamily="18" charset="0"/>
                                        </a:rPr>
                                        <m:t>)</m:t>
                                      </m:r>
                                    </m:sub>
                                    <m:sup>
                                      <m:r>
                                        <a:rPr lang="en-US" sz="2400" i="1">
                                          <a:latin typeface="Cambria Math" panose="02040503050406030204" pitchFamily="18" charset="0"/>
                                        </a:rPr>
                                        <m:t>𝑇</m:t>
                                      </m:r>
                                    </m:sup>
                                  </m:sSubSup>
                                  <m:r>
                                    <a:rPr lang="en-US" sz="2400" b="1" i="1">
                                      <a:latin typeface="Cambria Math" panose="02040503050406030204" pitchFamily="18" charset="0"/>
                                    </a:rPr>
                                    <m:t>𝑿</m:t>
                                  </m:r>
                                </m:sup>
                              </m:sSup>
                            </m:e>
                          </m:nary>
                        </m:den>
                      </m:f>
                    </m:oMath>
                  </m:oMathPara>
                </a14:m>
                <a:endParaRPr lang="es-ES_tradnl" sz="2400" dirty="0"/>
              </a:p>
              <a:p>
                <a:pPr marL="0" indent="0">
                  <a:buNone/>
                </a:pPr>
                <a:r>
                  <a:rPr lang="es-ES_tradnl" sz="2400" dirty="0"/>
                  <a:t>Se puede chequear que esta fórmula vuelve a la formula original si tenemos 2 clases, y se hace:</a:t>
                </a:r>
              </a:p>
              <a:p>
                <a14:m>
                  <m:oMath xmlns:m="http://schemas.openxmlformats.org/officeDocument/2006/math">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0</m:t>
                        </m:r>
                      </m:sub>
                    </m:sSub>
                  </m:oMath>
                </a14:m>
                <a:endParaRPr lang="es-ES_tradnl" sz="2400" dirty="0"/>
              </a:p>
              <a:p>
                <a14:m>
                  <m:oMath xmlns:m="http://schemas.openxmlformats.org/officeDocument/2006/math">
                    <m:r>
                      <a:rPr lang="en-US" sz="2400" b="1" i="0" smtClean="0">
                        <a:latin typeface="Cambria Math" panose="02040503050406030204" pitchFamily="18" charset="0"/>
                      </a:rPr>
                      <m:t>𝐖</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𝑾</m:t>
                        </m:r>
                      </m:e>
                      <m:sub>
                        <m:r>
                          <a:rPr lang="en-US" sz="2400" b="0" i="1" smtClean="0">
                            <a:latin typeface="Cambria Math" panose="02040503050406030204" pitchFamily="18" charset="0"/>
                          </a:rPr>
                          <m:t>0</m:t>
                        </m:r>
                      </m:sub>
                    </m:sSub>
                  </m:oMath>
                </a14:m>
                <a:endParaRPr lang="es-ES_tradnl" sz="2400" dirty="0"/>
              </a:p>
              <a:p>
                <a:pPr marL="0" indent="0">
                  <a:buNone/>
                </a:pPr>
                <a:endParaRPr lang="es-ES_tradnl" sz="2400" dirty="0"/>
              </a:p>
              <a:p>
                <a:pPr marL="0" indent="0">
                  <a:buNone/>
                </a:pPr>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691264" cy="3969785"/>
              </a:xfrm>
              <a:blipFill>
                <a:blip r:embed="rId3"/>
                <a:stretch>
                  <a:fillRect l="-949" t="-955"/>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2614C875-588A-126A-EADC-E6CF5BE849E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33346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713664"/>
          </a:xfrm>
        </p:spPr>
        <p:txBody>
          <a:bodyPr/>
          <a:lstStyle/>
          <a:p>
            <a:r>
              <a:rPr lang="es-ES_tradnl" dirty="0"/>
              <a:t>Regresión de Ridge y Lasso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890730" cy="3786224"/>
              </a:xfrm>
            </p:spPr>
            <p:txBody>
              <a:bodyPr>
                <a:normAutofit/>
              </a:bodyPr>
              <a:lstStyle/>
              <a:p>
                <a:pPr marL="0" indent="0">
                  <a:buNone/>
                </a:pPr>
                <a:r>
                  <a:rPr lang="es-ES_tradnl" sz="2400" b="1" dirty="0">
                    <a:solidFill>
                      <a:schemeClr val="accent3">
                        <a:lumMod val="75000"/>
                      </a:schemeClr>
                    </a:solidFill>
                  </a:rPr>
                  <a:t>Regresión de Ridge:</a:t>
                </a:r>
              </a:p>
              <a:p>
                <a:pPr marL="0" indent="0" algn="ctr">
                  <a:buNone/>
                </a:pPr>
                <a14:m>
                  <m:oMathPara xmlns:m="http://schemas.openxmlformats.org/officeDocument/2006/math">
                    <m:oMathParaPr>
                      <m:jc m:val="centerGroup"/>
                    </m:oMathParaPr>
                    <m:oMath xmlns:m="http://schemas.openxmlformats.org/officeDocument/2006/math">
                      <m:nary>
                        <m:naryPr>
                          <m:chr m:val="∑"/>
                          <m:ctrlPr>
                            <a:rPr lang="es-ES_tradnl"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𝑁</m:t>
                          </m:r>
                          <m:r>
                            <a:rPr lang="en-US" sz="2400" b="0" i="1" smtClean="0">
                              <a:latin typeface="Cambria Math" panose="02040503050406030204" pitchFamily="18" charset="0"/>
                            </a:rPr>
                            <m:t>−1</m:t>
                          </m:r>
                        </m:sup>
                        <m:e>
                          <m:sSup>
                            <m:sSupPr>
                              <m:ctrlPr>
                                <a:rPr lang="es-ES_tradnl" sz="2400" i="1" smtClean="0">
                                  <a:latin typeface="Cambria Math" panose="02040503050406030204" pitchFamily="18" charset="0"/>
                                </a:rPr>
                              </m:ctrlPr>
                            </m:sSupPr>
                            <m:e>
                              <m:d>
                                <m:dPr>
                                  <m:ctrlPr>
                                    <a:rPr lang="es-ES_tradnl" sz="2400" i="1" smtClean="0">
                                      <a:latin typeface="Cambria Math" panose="02040503050406030204" pitchFamily="18" charset="0"/>
                                    </a:rPr>
                                  </m:ctrlPr>
                                </m:dPr>
                                <m:e>
                                  <m:sSub>
                                    <m:sSubPr>
                                      <m:ctrlPr>
                                        <a:rPr lang="es-ES_tradnl"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𝑑</m:t>
                          </m:r>
                          <m:r>
                            <a:rPr lang="en-US" sz="2400" b="0" i="1" smtClean="0">
                              <a:latin typeface="Cambria Math" panose="02040503050406030204" pitchFamily="18" charset="0"/>
                              <a:ea typeface="Cambria Math" panose="02040503050406030204" pitchFamily="18" charset="0"/>
                            </a:rPr>
                            <m:t>−1</m:t>
                          </m:r>
                        </m:sup>
                        <m:e>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2</m:t>
                              </m:r>
                            </m:sup>
                          </m:sSubSup>
                        </m:e>
                      </m:nary>
                    </m:oMath>
                  </m:oMathPara>
                </a14:m>
                <a:endParaRPr lang="en-US" sz="2400" b="0" dirty="0">
                  <a:ea typeface="Cambria Math" panose="02040503050406030204" pitchFamily="18" charset="0"/>
                </a:endParaRPr>
              </a:p>
              <a:p>
                <a:pPr marL="0" indent="0">
                  <a:buNone/>
                </a:pPr>
                <a:r>
                  <a:rPr lang="es-ES_tradnl" sz="2400" b="1" dirty="0">
                    <a:solidFill>
                      <a:schemeClr val="accent5">
                        <a:lumMod val="75000"/>
                      </a:schemeClr>
                    </a:solidFill>
                  </a:rPr>
                  <a:t>Regresión de Lasso:</a:t>
                </a:r>
              </a:p>
              <a:p>
                <a:pPr marL="0" indent="0">
                  <a:buNone/>
                </a:pPr>
                <a14:m>
                  <m:oMathPara xmlns:m="http://schemas.openxmlformats.org/officeDocument/2006/math">
                    <m:oMathParaPr>
                      <m:jc m:val="centerGroup"/>
                    </m:oMathParaPr>
                    <m:oMath xmlns:m="http://schemas.openxmlformats.org/officeDocument/2006/math">
                      <m:nary>
                        <m:naryPr>
                          <m:chr m:val="∑"/>
                          <m:ctrlPr>
                            <a:rPr lang="es-ES_tradnl"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𝑁</m:t>
                          </m:r>
                          <m:r>
                            <a:rPr lang="en-US" sz="2400" i="1">
                              <a:latin typeface="Cambria Math" panose="02040503050406030204" pitchFamily="18" charset="0"/>
                            </a:rPr>
                            <m:t>−1</m:t>
                          </m:r>
                        </m:sup>
                        <m:e>
                          <m:sSup>
                            <m:sSupPr>
                              <m:ctrlPr>
                                <a:rPr lang="es-ES_tradnl" sz="2400" i="1">
                                  <a:latin typeface="Cambria Math" panose="02040503050406030204" pitchFamily="18" charset="0"/>
                                </a:rPr>
                              </m:ctrlPr>
                            </m:sSupPr>
                            <m:e>
                              <m:d>
                                <m:dPr>
                                  <m:ctrlPr>
                                    <a:rPr lang="es-ES_tradnl" sz="2400" i="1">
                                      <a:latin typeface="Cambria Math" panose="02040503050406030204" pitchFamily="18" charset="0"/>
                                    </a:rPr>
                                  </m:ctrlPr>
                                </m:dPr>
                                <m:e>
                                  <m:sSub>
                                    <m:sSubPr>
                                      <m:ctrlPr>
                                        <a:rPr lang="es-ES_tradnl"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𝑏</m:t>
                                  </m:r>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i="1">
                                          <a:latin typeface="Cambria Math" panose="02040503050406030204" pitchFamily="18" charset="0"/>
                                        </a:rPr>
                                        <m:t>𝑊</m:t>
                                      </m:r>
                                    </m:e>
                                    <m:sup>
                                      <m:r>
                                        <a:rPr lang="en-US" sz="2400" i="1">
                                          <a:latin typeface="Cambria Math" panose="02040503050406030204" pitchFamily="18" charset="0"/>
                                        </a:rPr>
                                        <m:t>𝑇</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sub>
                                  </m:sSub>
                                </m:e>
                              </m:d>
                            </m:e>
                            <m:sup>
                              <m:r>
                                <a:rPr lang="en-US" sz="2400" i="1">
                                  <a:latin typeface="Cambria Math" panose="02040503050406030204" pitchFamily="18" charset="0"/>
                                </a:rPr>
                                <m:t>2</m:t>
                              </m:r>
                            </m:sup>
                          </m:sSup>
                        </m:e>
                      </m:nary>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−1</m:t>
                          </m:r>
                        </m:sup>
                        <m:e>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𝑗</m:t>
                                  </m:r>
                                </m:sub>
                              </m:sSub>
                            </m:e>
                          </m:d>
                        </m:e>
                      </m:nary>
                    </m:oMath>
                  </m:oMathPara>
                </a14:m>
                <a:endParaRPr lang="es-ES_tradnl"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2142989"/>
                <a:ext cx="10890730" cy="3786224"/>
              </a:xfrm>
              <a:blipFill>
                <a:blip r:embed="rId3"/>
                <a:stretch>
                  <a:fillRect l="-932" t="-16667" b="-3600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8241D6F1-C447-D49C-035B-C3FBAF30A38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1171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Ridge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5920"/>
            <a:ext cx="10890730" cy="4283293"/>
          </a:xfrm>
        </p:spPr>
        <p:txBody>
          <a:bodyPr>
            <a:normAutofit fontScale="85000" lnSpcReduction="20000"/>
          </a:bodyPr>
          <a:lstStyle/>
          <a:p>
            <a:pPr marL="0" indent="0">
              <a:buNone/>
            </a:pPr>
            <a:r>
              <a:rPr lang="es-ES_tradnl" sz="2400" i="1" dirty="0"/>
              <a:t>¿Para qué nos sirve?</a:t>
            </a:r>
          </a:p>
          <a:p>
            <a:pPr marL="0" indent="0">
              <a:buNone/>
            </a:pPr>
            <a:r>
              <a:rPr lang="es-ES_tradnl" sz="2400" dirty="0"/>
              <a:t>En general, cuando la verdadera relación es lineal, la regresión lineal tiene mucha varianza. Esto principalmente ocurre cuando el </a:t>
            </a:r>
            <a:r>
              <a:rPr lang="es-ES_tradnl" sz="2400" b="1" dirty="0">
                <a:solidFill>
                  <a:schemeClr val="accent6"/>
                </a:solidFill>
              </a:rPr>
              <a:t>número de observaciones es cercano al número de coeficientes</a:t>
            </a:r>
            <a:r>
              <a:rPr lang="es-ES_tradnl" sz="2400" dirty="0"/>
              <a:t>. En estos casos, la regresión de Ridge funciona mejor.</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r>
              <a:rPr lang="es-ES_tradnl" sz="2400" dirty="0">
                <a:solidFill>
                  <a:schemeClr val="bg1"/>
                </a:solidFill>
              </a:rPr>
              <a:t>d</a:t>
            </a:r>
          </a:p>
          <a:p>
            <a:pPr marL="0" indent="0">
              <a:buNone/>
            </a:pPr>
            <a:endParaRPr lang="es-ES_tradnl" sz="2400" dirty="0"/>
          </a:p>
          <a:p>
            <a:pPr marL="0" indent="0">
              <a:buNone/>
            </a:pPr>
            <a:endParaRPr lang="es-ES_tradnl" sz="2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pic>
        <p:nvPicPr>
          <p:cNvPr id="8" name="text15ds972s1.png" descr="text15ds972s1.png">
            <a:extLst>
              <a:ext uri="{FF2B5EF4-FFF2-40B4-BE49-F238E27FC236}">
                <a16:creationId xmlns:a16="http://schemas.microsoft.com/office/drawing/2014/main" id="{18C7C94C-935D-921E-CF66-21D3FF69D40F}"/>
              </a:ext>
            </a:extLst>
          </p:cNvPr>
          <p:cNvPicPr>
            <a:picLocks noChangeAspect="1"/>
          </p:cNvPicPr>
          <p:nvPr/>
        </p:nvPicPr>
        <p:blipFill>
          <a:blip r:embed="rId4"/>
          <a:stretch>
            <a:fillRect/>
          </a:stretch>
        </p:blipFill>
        <p:spPr>
          <a:xfrm>
            <a:off x="3845862" y="3109979"/>
            <a:ext cx="3917573" cy="2909792"/>
          </a:xfrm>
          <a:prstGeom prst="rect">
            <a:avLst/>
          </a:prstGeom>
          <a:ln w="12700">
            <a:miter lim="400000"/>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969F28-2A6B-203A-D8CC-4ED448ABC964}"/>
                  </a:ext>
                </a:extLst>
              </p:cNvPr>
              <p:cNvSpPr txBox="1"/>
              <p:nvPr/>
            </p:nvSpPr>
            <p:spPr>
              <a:xfrm>
                <a:off x="5901587" y="5864009"/>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9" name="TextBox 8">
                <a:extLst>
                  <a:ext uri="{FF2B5EF4-FFF2-40B4-BE49-F238E27FC236}">
                    <a16:creationId xmlns:a16="http://schemas.microsoft.com/office/drawing/2014/main" id="{72969F28-2A6B-203A-D8CC-4ED448ABC964}"/>
                  </a:ext>
                </a:extLst>
              </p:cNvPr>
              <p:cNvSpPr txBox="1">
                <a:spLocks noRot="1" noChangeAspect="1" noMove="1" noResize="1" noEditPoints="1" noAdjustHandles="1" noChangeArrowheads="1" noChangeShapeType="1" noTextEdit="1"/>
              </p:cNvSpPr>
              <p:nvPr/>
            </p:nvSpPr>
            <p:spPr>
              <a:xfrm>
                <a:off x="5901587" y="5864009"/>
                <a:ext cx="476988" cy="276999"/>
              </a:xfrm>
              <a:prstGeom prst="rect">
                <a:avLst/>
              </a:prstGeom>
              <a:blipFill>
                <a:blip r:embed="rId5"/>
                <a:stretch>
                  <a:fillRect/>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9426BF1A-C94C-1CD7-7FBE-C655B09F6AF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887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Regresión de Lasso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13647"/>
                <a:ext cx="10890730" cy="4315566"/>
              </a:xfrm>
            </p:spPr>
            <p:txBody>
              <a:bodyPr>
                <a:normAutofit fontScale="92500" lnSpcReduction="20000"/>
              </a:bodyPr>
              <a:lstStyle/>
              <a:p>
                <a:pPr marL="0" indent="0">
                  <a:buNone/>
                </a:pPr>
                <a:r>
                  <a:rPr lang="es-ES_tradnl" sz="2400" i="1" dirty="0"/>
                  <a:t>¿Para qué nos sirve?</a:t>
                </a:r>
                <a:endParaRPr lang="es-ES_tradnl" sz="2400" dirty="0"/>
              </a:p>
              <a:p>
                <a:pPr marL="0" indent="0">
                  <a:buNone/>
                </a:pPr>
                <a:r>
                  <a:rPr lang="es-ES_tradnl" sz="2400" dirty="0"/>
                  <a:t>Esta regresión cuando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𝛼</m:t>
                    </m:r>
                  </m:oMath>
                </a14:m>
                <a:r>
                  <a:rPr lang="el-GR" sz="2400" dirty="0"/>
                  <a:t> </a:t>
                </a:r>
                <a:r>
                  <a:rPr lang="es-ES_tradnl" sz="2400" dirty="0"/>
                  <a:t>crece, algunos coeficientes se hacen exactamente cero. Por lo que Lasso realiza una selección de atributos.</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solidFill>
                      <a:schemeClr val="bg1"/>
                    </a:solidFill>
                  </a:rPr>
                  <a:t>d</a:t>
                </a:r>
              </a:p>
              <a:p>
                <a:pPr marL="0" indent="0">
                  <a:buNone/>
                </a:pPr>
                <a:endParaRPr lang="es-ES_tradnl" sz="24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613647"/>
                <a:ext cx="10890730" cy="4315566"/>
              </a:xfrm>
              <a:blipFill>
                <a:blip r:embed="rId3"/>
                <a:stretch>
                  <a:fillRect l="-816" t="-2053" r="-350"/>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pic>
        <p:nvPicPr>
          <p:cNvPr id="8" name="text15ds972e1.png" descr="text15ds972e1.png">
            <a:extLst>
              <a:ext uri="{FF2B5EF4-FFF2-40B4-BE49-F238E27FC236}">
                <a16:creationId xmlns:a16="http://schemas.microsoft.com/office/drawing/2014/main" id="{CA3E23A5-0CB3-8DA9-E7D5-05FE0C8B8CCD}"/>
              </a:ext>
            </a:extLst>
          </p:cNvPr>
          <p:cNvPicPr>
            <a:picLocks noChangeAspect="1"/>
          </p:cNvPicPr>
          <p:nvPr/>
        </p:nvPicPr>
        <p:blipFill>
          <a:blip r:embed="rId5"/>
          <a:stretch>
            <a:fillRect/>
          </a:stretch>
        </p:blipFill>
        <p:spPr>
          <a:xfrm>
            <a:off x="4287486" y="2902217"/>
            <a:ext cx="3617027" cy="3111658"/>
          </a:xfrm>
          <a:prstGeom prst="rect">
            <a:avLst/>
          </a:prstGeom>
          <a:ln w="12700">
            <a:miter lim="400000"/>
          </a:ln>
        </p:spPr>
      </p:pic>
      <p:sp>
        <p:nvSpPr>
          <p:cNvPr id="9" name="TextBox 8">
            <a:extLst>
              <a:ext uri="{FF2B5EF4-FFF2-40B4-BE49-F238E27FC236}">
                <a16:creationId xmlns:a16="http://schemas.microsoft.com/office/drawing/2014/main" id="{370B6341-C8E9-5E3A-48C2-B375E011614D}"/>
              </a:ext>
            </a:extLst>
          </p:cNvPr>
          <p:cNvSpPr txBox="1"/>
          <p:nvPr/>
        </p:nvSpPr>
        <p:spPr>
          <a:xfrm>
            <a:off x="7749663" y="2983104"/>
            <a:ext cx="81051" cy="138499"/>
          </a:xfrm>
          <a:prstGeom prst="rect">
            <a:avLst/>
          </a:prstGeom>
          <a:solidFill>
            <a:schemeClr val="bg1"/>
          </a:solidFill>
        </p:spPr>
        <p:txBody>
          <a:bodyPr wrap="square" lIns="0" tIns="0" rIns="0" bIns="0" rtlCol="0">
            <a:spAutoFit/>
          </a:bodyPr>
          <a:lstStyle/>
          <a:p>
            <a:r>
              <a:rPr lang="es-ES_tradnl" sz="900" dirty="0"/>
              <a:t>0</a:t>
            </a:r>
          </a:p>
        </p:txBody>
      </p:sp>
      <p:sp>
        <p:nvSpPr>
          <p:cNvPr id="10" name="TextBox 9">
            <a:extLst>
              <a:ext uri="{FF2B5EF4-FFF2-40B4-BE49-F238E27FC236}">
                <a16:creationId xmlns:a16="http://schemas.microsoft.com/office/drawing/2014/main" id="{910902DA-3C85-5E2E-7F39-B40675765D2B}"/>
              </a:ext>
            </a:extLst>
          </p:cNvPr>
          <p:cNvSpPr txBox="1"/>
          <p:nvPr/>
        </p:nvSpPr>
        <p:spPr>
          <a:xfrm>
            <a:off x="7749780" y="3133240"/>
            <a:ext cx="81051" cy="138499"/>
          </a:xfrm>
          <a:prstGeom prst="rect">
            <a:avLst/>
          </a:prstGeom>
          <a:solidFill>
            <a:schemeClr val="bg1"/>
          </a:solidFill>
        </p:spPr>
        <p:txBody>
          <a:bodyPr wrap="square" lIns="0" tIns="0" rIns="0" bIns="0" rtlCol="0">
            <a:spAutoFit/>
          </a:bodyPr>
          <a:lstStyle/>
          <a:p>
            <a:r>
              <a:rPr lang="es-ES_tradnl" sz="900" dirty="0"/>
              <a:t>1</a:t>
            </a:r>
          </a:p>
        </p:txBody>
      </p:sp>
      <p:sp>
        <p:nvSpPr>
          <p:cNvPr id="11" name="TextBox 10">
            <a:extLst>
              <a:ext uri="{FF2B5EF4-FFF2-40B4-BE49-F238E27FC236}">
                <a16:creationId xmlns:a16="http://schemas.microsoft.com/office/drawing/2014/main" id="{D33FD648-0DD4-08EC-2D65-137D737B59FE}"/>
              </a:ext>
            </a:extLst>
          </p:cNvPr>
          <p:cNvSpPr txBox="1"/>
          <p:nvPr/>
        </p:nvSpPr>
        <p:spPr>
          <a:xfrm>
            <a:off x="7749779" y="3293243"/>
            <a:ext cx="81051" cy="138499"/>
          </a:xfrm>
          <a:prstGeom prst="rect">
            <a:avLst/>
          </a:prstGeom>
          <a:solidFill>
            <a:schemeClr val="bg1"/>
          </a:solidFill>
        </p:spPr>
        <p:txBody>
          <a:bodyPr wrap="square" lIns="0" tIns="0" rIns="0" bIns="0" rtlCol="0">
            <a:spAutoFit/>
          </a:bodyPr>
          <a:lstStyle/>
          <a:p>
            <a:r>
              <a:rPr lang="es-ES_tradnl" sz="900" dirty="0"/>
              <a:t>2</a:t>
            </a:r>
          </a:p>
        </p:txBody>
      </p:sp>
      <p:sp>
        <p:nvSpPr>
          <p:cNvPr id="12" name="TextBox 11">
            <a:extLst>
              <a:ext uri="{FF2B5EF4-FFF2-40B4-BE49-F238E27FC236}">
                <a16:creationId xmlns:a16="http://schemas.microsoft.com/office/drawing/2014/main" id="{A3FF0586-96C5-3347-C4E7-C5C8ABE448D3}"/>
              </a:ext>
            </a:extLst>
          </p:cNvPr>
          <p:cNvSpPr txBox="1"/>
          <p:nvPr/>
        </p:nvSpPr>
        <p:spPr>
          <a:xfrm>
            <a:off x="7749663" y="3452273"/>
            <a:ext cx="81051" cy="138499"/>
          </a:xfrm>
          <a:prstGeom prst="rect">
            <a:avLst/>
          </a:prstGeom>
          <a:solidFill>
            <a:schemeClr val="bg1"/>
          </a:solidFill>
        </p:spPr>
        <p:txBody>
          <a:bodyPr wrap="square" lIns="0" tIns="0" rIns="0" bIns="0" rtlCol="0">
            <a:spAutoFit/>
          </a:bodyPr>
          <a:lstStyle/>
          <a:p>
            <a:r>
              <a:rPr lang="es-ES_tradnl" sz="900" dirty="0"/>
              <a:t>3</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752DC6-D938-E596-8282-7A14EAF725BA}"/>
                  </a:ext>
                </a:extLst>
              </p:cNvPr>
              <p:cNvSpPr txBox="1"/>
              <p:nvPr/>
            </p:nvSpPr>
            <p:spPr>
              <a:xfrm>
                <a:off x="5836239" y="5790713"/>
                <a:ext cx="476988" cy="276999"/>
              </a:xfrm>
              <a:prstGeom prst="rect">
                <a:avLst/>
              </a:prstGeom>
              <a:solidFill>
                <a:schemeClr val="bg1"/>
              </a:solidFill>
            </p:spPr>
            <p:txBody>
              <a:bodyPr wrap="square" t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𝛼</m:t>
                      </m:r>
                    </m:oMath>
                  </m:oMathPara>
                </a14:m>
                <a:endParaRPr lang="es-ES_tradnl" dirty="0"/>
              </a:p>
            </p:txBody>
          </p:sp>
        </mc:Choice>
        <mc:Fallback xmlns="">
          <p:sp>
            <p:nvSpPr>
              <p:cNvPr id="13" name="TextBox 12">
                <a:extLst>
                  <a:ext uri="{FF2B5EF4-FFF2-40B4-BE49-F238E27FC236}">
                    <a16:creationId xmlns:a16="http://schemas.microsoft.com/office/drawing/2014/main" id="{F7752DC6-D938-E596-8282-7A14EAF725BA}"/>
                  </a:ext>
                </a:extLst>
              </p:cNvPr>
              <p:cNvSpPr txBox="1">
                <a:spLocks noRot="1" noChangeAspect="1" noMove="1" noResize="1" noEditPoints="1" noAdjustHandles="1" noChangeArrowheads="1" noChangeShapeType="1" noTextEdit="1"/>
              </p:cNvSpPr>
              <p:nvPr/>
            </p:nvSpPr>
            <p:spPr>
              <a:xfrm>
                <a:off x="5836239" y="5790713"/>
                <a:ext cx="476988" cy="276999"/>
              </a:xfrm>
              <a:prstGeom prst="rect">
                <a:avLst/>
              </a:prstGeom>
              <a:blipFill>
                <a:blip r:embed="rId6"/>
                <a:stretch>
                  <a:fillRect/>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89C8D76B-9F89-B61A-609B-EE0189902D3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78712895"/>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14236</TotalTime>
  <Words>4243</Words>
  <Application>Microsoft Macintosh PowerPoint</Application>
  <PresentationFormat>Widescreen</PresentationFormat>
  <Paragraphs>551</Paragraphs>
  <Slides>67</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Calisto MT</vt:lpstr>
      <vt:lpstr>Cambria Math</vt:lpstr>
      <vt:lpstr>Graphik Compact Regular</vt:lpstr>
      <vt:lpstr>Univers Condensed</vt:lpstr>
      <vt:lpstr>ChronicleVTI</vt:lpstr>
      <vt:lpstr>Clasificadores</vt:lpstr>
      <vt:lpstr>Lo que vimos la clase anterior…</vt:lpstr>
      <vt:lpstr>Regresión</vt:lpstr>
      <vt:lpstr>Regresión Lineal</vt:lpstr>
      <vt:lpstr>Regresión Lineal</vt:lpstr>
      <vt:lpstr>Métricas de evaluación</vt:lpstr>
      <vt:lpstr>Regresión de Ridge y Lasso</vt:lpstr>
      <vt:lpstr>Regresión de Ridge</vt:lpstr>
      <vt:lpstr>Regresión de Lasso</vt:lpstr>
      <vt:lpstr>Clasificación</vt:lpstr>
      <vt:lpstr>Clasificación</vt:lpstr>
      <vt:lpstr>Clasificación</vt:lpstr>
      <vt:lpstr>Clasificación</vt:lpstr>
      <vt:lpstr>Clasificación</vt:lpstr>
      <vt:lpstr>Clasificador kNN</vt:lpstr>
      <vt:lpstr>Clasificador Knn</vt:lpstr>
      <vt:lpstr>Clasificador Knn</vt:lpstr>
      <vt:lpstr>Clasificador Knn</vt:lpstr>
      <vt:lpstr>Clasificador Knn</vt:lpstr>
      <vt:lpstr>Clasificador Knn</vt:lpstr>
      <vt:lpstr>Clasificador Knn</vt:lpstr>
      <vt:lpstr>Clasificador Knn</vt:lpstr>
      <vt:lpstr>Clasificador Knn</vt:lpstr>
      <vt:lpstr>Clasificador Knn</vt:lpstr>
      <vt:lpstr>Clasificador Knn</vt:lpstr>
      <vt:lpstr>Clasificador Knn</vt:lpstr>
      <vt:lpstr>Clasificador Knn</vt:lpstr>
      <vt:lpstr>Métricas de Evaluación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Métricas de clasificación</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vt:lpstr>
      <vt:lpstr>Regresión Logística - Ajuste</vt:lpstr>
      <vt:lpstr>Curva ROC</vt:lpstr>
      <vt:lpstr>Curva ROC</vt:lpstr>
      <vt:lpstr>Curva ROC</vt:lpstr>
      <vt:lpstr>Curva ROC</vt:lpstr>
      <vt:lpstr>Curva ROC</vt:lpstr>
      <vt:lpstr>Curva ROC</vt:lpstr>
      <vt:lpstr>Curva ROC</vt:lpstr>
      <vt:lpstr>Curva ROC</vt:lpstr>
      <vt:lpstr>Curva ROC</vt:lpstr>
      <vt:lpstr>Curva ROC</vt:lpstr>
      <vt:lpstr>Curva ROC</vt:lpstr>
      <vt:lpstr>Curva ROC</vt:lpstr>
      <vt:lpstr>Regresión Logística Multi-Clase</vt:lpstr>
      <vt:lpstr>Regresión Logística Multi-Clase</vt:lpstr>
      <vt:lpstr>Regresión Logística Multi-Clase</vt:lpstr>
      <vt:lpstr>Regresión Logística Multi-Clase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267</cp:revision>
  <dcterms:created xsi:type="dcterms:W3CDTF">2024-01-28T21:07:34Z</dcterms:created>
  <dcterms:modified xsi:type="dcterms:W3CDTF">2024-07-09T23:43:14Z</dcterms:modified>
</cp:coreProperties>
</file>